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6" d="100"/>
          <a:sy n="66" d="100"/>
        </p:scale>
        <p:origin x="679"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C9D68-052C-4BBF-B1A9-834AF857D5BA}" type="datetimeFigureOut">
              <a:rPr lang="en-US" smtClean="0"/>
              <a:t>1/18/2018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E9756-123A-4124-8101-601E0014ABBF}" type="slidenum">
              <a:rPr lang="en-US" smtClean="0"/>
              <a:t>‹#›</a:t>
            </a:fld>
            <a:endParaRPr lang="en-US"/>
          </a:p>
        </p:txBody>
      </p:sp>
    </p:spTree>
    <p:extLst>
      <p:ext uri="{BB962C8B-B14F-4D97-AF65-F5344CB8AC3E}">
        <p14:creationId xmlns:p14="http://schemas.microsoft.com/office/powerpoint/2010/main" val="3435178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3</a:t>
            </a:fld>
            <a:endParaRPr lang="en-US"/>
          </a:p>
        </p:txBody>
      </p:sp>
    </p:spTree>
    <p:extLst>
      <p:ext uri="{BB962C8B-B14F-4D97-AF65-F5344CB8AC3E}">
        <p14:creationId xmlns:p14="http://schemas.microsoft.com/office/powerpoint/2010/main" val="194932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While scholars have examined the underrepresentation of women across poetry publications, 10 there do not appear to be major differences in the rate of applause by gender in our sample of </a:t>
            </a:r>
            <a:r>
              <a:rPr lang="en-US" sz="1200" kern="1200" dirty="0" err="1" smtClean="0">
                <a:solidFill>
                  <a:schemeClr val="tx1"/>
                </a:solidFill>
                <a:latin typeface="+mn-lt"/>
                <a:ea typeface="+mn-ea"/>
                <a:cs typeface="+mn-cs"/>
              </a:rPr>
              <a:t>PennSound</a:t>
            </a:r>
            <a:r>
              <a:rPr lang="en-US" sz="1200" kern="120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34</a:t>
            </a:fld>
            <a:endParaRPr lang="en-US"/>
          </a:p>
        </p:txBody>
      </p:sp>
    </p:spTree>
    <p:extLst>
      <p:ext uri="{BB962C8B-B14F-4D97-AF65-F5344CB8AC3E}">
        <p14:creationId xmlns:p14="http://schemas.microsoft.com/office/powerpoint/2010/main" val="460827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We do see differences when comparing cities, which perhaps show evidence of regional variation in communication conventions</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35</a:t>
            </a:fld>
            <a:endParaRPr lang="en-US"/>
          </a:p>
        </p:txBody>
      </p:sp>
    </p:spTree>
    <p:extLst>
      <p:ext uri="{BB962C8B-B14F-4D97-AF65-F5344CB8AC3E}">
        <p14:creationId xmlns:p14="http://schemas.microsoft.com/office/powerpoint/2010/main" val="2914454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excluded two series with over 50 readings — the Left Hand Reading Series and the POG series — because applause at the end of those series' readings is consistently truncated by an editor. </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42</a:t>
            </a:fld>
            <a:endParaRPr lang="en-US"/>
          </a:p>
        </p:txBody>
      </p:sp>
    </p:spTree>
    <p:extLst>
      <p:ext uri="{BB962C8B-B14F-4D97-AF65-F5344CB8AC3E}">
        <p14:creationId xmlns:p14="http://schemas.microsoft.com/office/powerpoint/2010/main" val="380067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Comparing applause rates across these four collections, we see more significant differences than in our tests of individual author pairs. Interpreting results at the p&lt;0.05 level as significant, we observe that</a:t>
            </a:r>
            <a:r>
              <a:rPr lang="en-US" sz="1200" kern="1200" dirty="0" smtClean="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E515706B-237D-E348-BA65-B8A527EAF667}" type="slidenum">
              <a:rPr lang="en-US" smtClean="0"/>
              <a:t>43</a:t>
            </a:fld>
            <a:endParaRPr lang="en-US"/>
          </a:p>
        </p:txBody>
      </p:sp>
    </p:spTree>
    <p:extLst>
      <p:ext uri="{BB962C8B-B14F-4D97-AF65-F5344CB8AC3E}">
        <p14:creationId xmlns:p14="http://schemas.microsoft.com/office/powerpoint/2010/main" val="1092006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maintain particular tastes, conventions, and group temperaments that inform how a poem is shaped and understood and reshaped in that culture.</a:t>
            </a:r>
          </a:p>
          <a:p>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45</a:t>
            </a:fld>
            <a:endParaRPr lang="en-US"/>
          </a:p>
        </p:txBody>
      </p:sp>
    </p:spTree>
    <p:extLst>
      <p:ext uri="{BB962C8B-B14F-4D97-AF65-F5344CB8AC3E}">
        <p14:creationId xmlns:p14="http://schemas.microsoft.com/office/powerpoint/2010/main" val="2263774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a:r>
            <a:br>
              <a:rPr lang="en-US" sz="1200" kern="1200" dirty="0" smtClean="0">
                <a:solidFill>
                  <a:schemeClr val="tx1"/>
                </a:solidFill>
                <a:latin typeface="+mn-lt"/>
                <a:ea typeface="+mn-ea"/>
                <a:cs typeface="+mn-cs"/>
              </a:rPr>
            </a:br>
            <a:r>
              <a:rPr lang="en-US" sz="1200" kern="1200" dirty="0" smtClean="0">
                <a:solidFill>
                  <a:schemeClr val="tx1"/>
                </a:solidFill>
                <a:latin typeface="+mn-lt"/>
                <a:ea typeface="+mn-ea"/>
                <a:cs typeface="+mn-cs"/>
              </a:rPr>
              <a:t>has both kinetic (how fast) and potential energy -- add them up and get total energy for each band at a point of time; then sum them up into bins that are 1/32nd in size ]; standard very simple two-pole filter -- </a:t>
            </a:r>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58</a:t>
            </a:fld>
            <a:endParaRPr lang="en-US"/>
          </a:p>
        </p:txBody>
      </p:sp>
    </p:spTree>
    <p:extLst>
      <p:ext uri="{BB962C8B-B14F-4D97-AF65-F5344CB8AC3E}">
        <p14:creationId xmlns:p14="http://schemas.microsoft.com/office/powerpoint/2010/main" val="210181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Blue = sung; green = spoken; red = instrumental</a:t>
            </a:r>
          </a:p>
          <a:p>
            <a:endParaRPr lang="en-US" dirty="0"/>
          </a:p>
        </p:txBody>
      </p:sp>
      <p:sp>
        <p:nvSpPr>
          <p:cNvPr id="4" name="Slide Number Placeholder 3"/>
          <p:cNvSpPr>
            <a:spLocks noGrp="1"/>
          </p:cNvSpPr>
          <p:nvPr>
            <p:ph type="sldNum" sz="quarter" idx="10"/>
          </p:nvPr>
        </p:nvSpPr>
        <p:spPr/>
        <p:txBody>
          <a:bodyPr/>
          <a:lstStyle/>
          <a:p>
            <a:fld id="{E515706B-237D-E348-BA65-B8A527EAF667}" type="slidenum">
              <a:rPr lang="en-US" smtClean="0"/>
              <a:t>61</a:t>
            </a:fld>
            <a:endParaRPr lang="en-US"/>
          </a:p>
        </p:txBody>
      </p:sp>
    </p:spTree>
    <p:extLst>
      <p:ext uri="{BB962C8B-B14F-4D97-AF65-F5344CB8AC3E}">
        <p14:creationId xmlns:p14="http://schemas.microsoft.com/office/powerpoint/2010/main" val="185268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voice between</a:t>
            </a:r>
            <a:r>
              <a:rPr lang="en-US" baseline="0" dirty="0" smtClean="0"/>
              <a:t> 820 and 845</a:t>
            </a:r>
            <a:endParaRPr lang="en-US" dirty="0"/>
          </a:p>
        </p:txBody>
      </p:sp>
      <p:sp>
        <p:nvSpPr>
          <p:cNvPr id="4" name="Slide Number Placeholder 3"/>
          <p:cNvSpPr>
            <a:spLocks noGrp="1"/>
          </p:cNvSpPr>
          <p:nvPr>
            <p:ph type="sldNum" sz="quarter" idx="10"/>
          </p:nvPr>
        </p:nvSpPr>
        <p:spPr/>
        <p:txBody>
          <a:bodyPr/>
          <a:lstStyle/>
          <a:p>
            <a:fld id="{84A67A16-4E6E-B742-B9D6-694977F43BDF}" type="slidenum">
              <a:rPr lang="en-US" smtClean="0"/>
              <a:t>64</a:t>
            </a:fld>
            <a:endParaRPr lang="en-US"/>
          </a:p>
        </p:txBody>
      </p:sp>
    </p:spTree>
    <p:extLst>
      <p:ext uri="{BB962C8B-B14F-4D97-AF65-F5344CB8AC3E}">
        <p14:creationId xmlns:p14="http://schemas.microsoft.com/office/powerpoint/2010/main" val="652882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B714DA-E1E6-4AF7-AEAD-6D67C765C57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2354184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B714DA-E1E6-4AF7-AEAD-6D67C765C57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3524496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B714DA-E1E6-4AF7-AEAD-6D67C765C57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1475842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B714DA-E1E6-4AF7-AEAD-6D67C765C57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2216201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B714DA-E1E6-4AF7-AEAD-6D67C765C57A}" type="datetimeFigureOut">
              <a:rPr lang="en-US" smtClean="0"/>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35015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B714DA-E1E6-4AF7-AEAD-6D67C765C57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203945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B714DA-E1E6-4AF7-AEAD-6D67C765C57A}" type="datetimeFigureOut">
              <a:rPr lang="en-US" smtClean="0"/>
              <a:t>1/18/2018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2215782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B714DA-E1E6-4AF7-AEAD-6D67C765C57A}" type="datetimeFigureOut">
              <a:rPr lang="en-US" smtClean="0"/>
              <a:t>1/18/2018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2685778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B714DA-E1E6-4AF7-AEAD-6D67C765C57A}" type="datetimeFigureOut">
              <a:rPr lang="en-US" smtClean="0"/>
              <a:t>1/18/2018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280544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B714DA-E1E6-4AF7-AEAD-6D67C765C57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4198046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B714DA-E1E6-4AF7-AEAD-6D67C765C57A}" type="datetimeFigureOut">
              <a:rPr lang="en-US" smtClean="0"/>
              <a:t>1/18/2018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D3F93-70B0-4749-9733-E193C0F18288}" type="slidenum">
              <a:rPr lang="en-US" smtClean="0"/>
              <a:t>‹#›</a:t>
            </a:fld>
            <a:endParaRPr lang="en-US"/>
          </a:p>
        </p:txBody>
      </p:sp>
    </p:spTree>
    <p:extLst>
      <p:ext uri="{BB962C8B-B14F-4D97-AF65-F5344CB8AC3E}">
        <p14:creationId xmlns:p14="http://schemas.microsoft.com/office/powerpoint/2010/main" val="1361157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B714DA-E1E6-4AF7-AEAD-6D67C765C57A}" type="datetimeFigureOut">
              <a:rPr lang="en-US" smtClean="0"/>
              <a:t>1/18/2018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D3F93-70B0-4749-9733-E193C0F18288}" type="slidenum">
              <a:rPr lang="en-US" smtClean="0"/>
              <a:t>‹#›</a:t>
            </a:fld>
            <a:endParaRPr lang="en-US"/>
          </a:p>
        </p:txBody>
      </p:sp>
    </p:spTree>
    <p:extLst>
      <p:ext uri="{BB962C8B-B14F-4D97-AF65-F5344CB8AC3E}">
        <p14:creationId xmlns:p14="http://schemas.microsoft.com/office/powerpoint/2010/main" val="2777188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mailto:tclement@ischool.utexas.edu"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5" name="TextBox 4"/>
          <p:cNvSpPr txBox="1"/>
          <p:nvPr/>
        </p:nvSpPr>
        <p:spPr>
          <a:xfrm>
            <a:off x="4910169" y="5967799"/>
            <a:ext cx="2034594" cy="369332"/>
          </a:xfrm>
          <a:prstGeom prst="rect">
            <a:avLst/>
          </a:prstGeom>
          <a:noFill/>
        </p:spPr>
        <p:txBody>
          <a:bodyPr wrap="none" rtlCol="0">
            <a:spAutoFit/>
          </a:bodyPr>
          <a:lstStyle/>
          <a:p>
            <a:r>
              <a:rPr lang="en-US" dirty="0"/>
              <a:t>Very Long Applause</a:t>
            </a:r>
            <a:endParaRPr lang="en-US" dirty="0"/>
          </a:p>
        </p:txBody>
      </p:sp>
      <p:pic>
        <p:nvPicPr>
          <p:cNvPr id="9" name="Picture 8" descr="Ginsberg-Allen_01_Howl-I-III_NY_5-4-95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t="1719" r="5000" b="2222"/>
          <a:stretch/>
        </p:blipFill>
        <p:spPr>
          <a:xfrm>
            <a:off x="1981200" y="228600"/>
            <a:ext cx="8229600" cy="6388100"/>
          </a:xfrm>
          <a:prstGeom prst="rect">
            <a:avLst/>
          </a:prstGeom>
        </p:spPr>
      </p:pic>
    </p:spTree>
    <p:extLst>
      <p:ext uri="{BB962C8B-B14F-4D97-AF65-F5344CB8AC3E}">
        <p14:creationId xmlns:p14="http://schemas.microsoft.com/office/powerpoint/2010/main" val="37450822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intro_applause_set-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685800"/>
            <a:ext cx="8229600" cy="5486400"/>
          </a:xfrm>
          <a:prstGeom prst="rect">
            <a:avLst/>
          </a:prstGeom>
        </p:spPr>
      </p:pic>
    </p:spTree>
    <p:extLst>
      <p:ext uri="{BB962C8B-B14F-4D97-AF65-F5344CB8AC3E}">
        <p14:creationId xmlns:p14="http://schemas.microsoft.com/office/powerpoint/2010/main" val="1948640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 Why Applause in </a:t>
            </a:r>
            <a:r>
              <a:rPr lang="en-US" dirty="0" err="1" smtClean="0"/>
              <a:t>PennSound</a:t>
            </a:r>
            <a:r>
              <a:rPr lang="en-US" dirty="0" smtClean="0"/>
              <a:t>?</a:t>
            </a:r>
            <a:endParaRPr lang="en-US" dirty="0"/>
          </a:p>
        </p:txBody>
      </p:sp>
      <p:sp>
        <p:nvSpPr>
          <p:cNvPr id="5" name="Content Placeholder 4"/>
          <p:cNvSpPr>
            <a:spLocks noGrp="1"/>
          </p:cNvSpPr>
          <p:nvPr>
            <p:ph idx="1"/>
          </p:nvPr>
        </p:nvSpPr>
        <p:spPr/>
        <p:txBody>
          <a:bodyPr/>
          <a:lstStyle/>
          <a:p>
            <a:r>
              <a:rPr lang="en-US" dirty="0" smtClean="0"/>
              <a:t>For single </a:t>
            </a:r>
            <a:r>
              <a:rPr lang="en-US" dirty="0"/>
              <a:t>performances, applause as delimiter between readers </a:t>
            </a:r>
            <a:endParaRPr lang="en-US" dirty="0" smtClean="0"/>
          </a:p>
          <a:p>
            <a:endParaRPr lang="en-US" dirty="0"/>
          </a:p>
          <a:p>
            <a:r>
              <a:rPr lang="en-US" dirty="0" smtClean="0"/>
              <a:t>Which poems get longer applause?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6653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 Why Applause in </a:t>
            </a:r>
            <a:r>
              <a:rPr lang="en-US" dirty="0" err="1" smtClean="0"/>
              <a:t>PennSound</a:t>
            </a:r>
            <a:r>
              <a:rPr lang="en-US" dirty="0" smtClean="0"/>
              <a:t>?</a:t>
            </a:r>
            <a:endParaRPr lang="en-US" dirty="0"/>
          </a:p>
        </p:txBody>
      </p:sp>
      <p:sp>
        <p:nvSpPr>
          <p:cNvPr id="5" name="Content Placeholder 4"/>
          <p:cNvSpPr>
            <a:spLocks noGrp="1"/>
          </p:cNvSpPr>
          <p:nvPr>
            <p:ph idx="1"/>
          </p:nvPr>
        </p:nvSpPr>
        <p:spPr/>
        <p:txBody>
          <a:bodyPr/>
          <a:lstStyle/>
          <a:p>
            <a:r>
              <a:rPr lang="en-US" dirty="0"/>
              <a:t>Newly observed structure: climax applause 2/3 of the way through many readings (or 1/2, or thereabouts) </a:t>
            </a:r>
          </a:p>
          <a:p>
            <a:pPr marL="0" indent="0">
              <a:buNone/>
            </a:pPr>
            <a:endParaRPr lang="en-US" dirty="0"/>
          </a:p>
        </p:txBody>
      </p:sp>
      <p:pic>
        <p:nvPicPr>
          <p:cNvPr id="3" name="Picture 2" descr="Olson-Charles_Complete-Reading_Vancouver-Conference_08-14-63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t="1719" r="5000" b="1649"/>
          <a:stretch/>
        </p:blipFill>
        <p:spPr>
          <a:xfrm>
            <a:off x="1981200" y="215900"/>
            <a:ext cx="8229600" cy="6426200"/>
          </a:xfrm>
          <a:prstGeom prst="rect">
            <a:avLst/>
          </a:prstGeom>
        </p:spPr>
      </p:pic>
    </p:spTree>
    <p:extLst>
      <p:ext uri="{BB962C8B-B14F-4D97-AF65-F5344CB8AC3E}">
        <p14:creationId xmlns:p14="http://schemas.microsoft.com/office/powerpoint/2010/main" val="2610861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Cid-Corman-Celebratory-Reading_KWH-UPenn_09-16-2014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t="1909" r="5000" b="1649"/>
          <a:stretch/>
        </p:blipFill>
        <p:spPr>
          <a:xfrm>
            <a:off x="1981200" y="228600"/>
            <a:ext cx="8229600" cy="6413500"/>
          </a:xfrm>
          <a:prstGeom prst="rect">
            <a:avLst/>
          </a:prstGeom>
        </p:spPr>
      </p:pic>
    </p:spTree>
    <p:extLst>
      <p:ext uri="{BB962C8B-B14F-4D97-AF65-F5344CB8AC3E}">
        <p14:creationId xmlns:p14="http://schemas.microsoft.com/office/powerpoint/2010/main" val="3472270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8" name="Picture 7" descr="Various_Complete-Reading_Flux-Poetics_Belladonna_NYC_4-19-11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r="5000" b="2031"/>
          <a:stretch/>
        </p:blipFill>
        <p:spPr>
          <a:xfrm>
            <a:off x="1981200" y="101600"/>
            <a:ext cx="8229600" cy="6515100"/>
          </a:xfrm>
          <a:prstGeom prst="rect">
            <a:avLst/>
          </a:prstGeom>
        </p:spPr>
      </p:pic>
    </p:spTree>
    <p:extLst>
      <p:ext uri="{BB962C8B-B14F-4D97-AF65-F5344CB8AC3E}">
        <p14:creationId xmlns:p14="http://schemas.microsoft.com/office/powerpoint/2010/main" val="2923970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7" name="Picture 6" descr="many_instances_one_reader_full-se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695277"/>
            <a:ext cx="8229600" cy="5486400"/>
          </a:xfrm>
          <a:prstGeom prst="rect">
            <a:avLst/>
          </a:prstGeom>
        </p:spPr>
      </p:pic>
    </p:spTree>
    <p:extLst>
      <p:ext uri="{BB962C8B-B14F-4D97-AF65-F5344CB8AC3E}">
        <p14:creationId xmlns:p14="http://schemas.microsoft.com/office/powerpoint/2010/main" val="2067997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 Why Applause in </a:t>
            </a:r>
            <a:r>
              <a:rPr lang="en-US" dirty="0" err="1" smtClean="0"/>
              <a:t>PennSound</a:t>
            </a:r>
            <a:r>
              <a:rPr lang="en-US" dirty="0" smtClean="0"/>
              <a:t>?</a:t>
            </a:r>
            <a:endParaRPr lang="en-US" dirty="0"/>
          </a:p>
        </p:txBody>
      </p:sp>
      <p:sp>
        <p:nvSpPr>
          <p:cNvPr id="5" name="Content Placeholder 4"/>
          <p:cNvSpPr>
            <a:spLocks noGrp="1"/>
          </p:cNvSpPr>
          <p:nvPr>
            <p:ph idx="1"/>
          </p:nvPr>
        </p:nvSpPr>
        <p:spPr/>
        <p:txBody>
          <a:bodyPr/>
          <a:lstStyle/>
          <a:p>
            <a:r>
              <a:rPr lang="en-US" dirty="0" smtClean="0"/>
              <a:t>For </a:t>
            </a:r>
            <a:r>
              <a:rPr lang="en-US" dirty="0"/>
              <a:t>group readings, applause as delimiter between readers </a:t>
            </a:r>
            <a:r>
              <a:rPr lang="en-US" dirty="0" smtClean="0"/>
              <a:t/>
            </a:r>
            <a:br>
              <a:rPr lang="en-US" dirty="0" smtClean="0"/>
            </a:br>
            <a:endParaRPr lang="en-US" dirty="0" smtClean="0"/>
          </a:p>
          <a:p>
            <a:r>
              <a:rPr lang="en-US" dirty="0" smtClean="0"/>
              <a:t>Who gets longer applause?</a:t>
            </a:r>
            <a:endParaRPr lang="en-US" dirty="0"/>
          </a:p>
        </p:txBody>
      </p:sp>
    </p:spTree>
    <p:extLst>
      <p:ext uri="{BB962C8B-B14F-4D97-AF65-F5344CB8AC3E}">
        <p14:creationId xmlns:p14="http://schemas.microsoft.com/office/powerpoint/2010/main" val="1057809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Buffalo-Poets_Complete-Reading_Emergency-Series_KWH_3-2-09_ggplot.png"/>
          <p:cNvPicPr>
            <a:picLocks noChangeAspect="1"/>
          </p:cNvPicPr>
          <p:nvPr/>
        </p:nvPicPr>
        <p:blipFill rotWithShape="1">
          <a:blip r:embed="rId2" cstate="print">
            <a:extLst>
              <a:ext uri="{28A0092B-C50C-407E-A947-70E740481C1C}">
                <a14:useLocalDpi xmlns:a14="http://schemas.microsoft.com/office/drawing/2010/main" val="0"/>
              </a:ext>
            </a:extLst>
          </a:blip>
          <a:srcRect l="5972" t="1909" r="5000" b="1840"/>
          <a:stretch/>
        </p:blipFill>
        <p:spPr>
          <a:xfrm>
            <a:off x="2070100" y="228600"/>
            <a:ext cx="8140700" cy="6400800"/>
          </a:xfrm>
          <a:prstGeom prst="rect">
            <a:avLst/>
          </a:prstGeom>
        </p:spPr>
      </p:pic>
    </p:spTree>
    <p:extLst>
      <p:ext uri="{BB962C8B-B14F-4D97-AF65-F5344CB8AC3E}">
        <p14:creationId xmlns:p14="http://schemas.microsoft.com/office/powerpoint/2010/main" val="3415894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many_instances_multiple_readers_set-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6134" y="1193800"/>
            <a:ext cx="8921198" cy="4406900"/>
          </a:xfrm>
          <a:prstGeom prst="rect">
            <a:avLst/>
          </a:prstGeom>
        </p:spPr>
      </p:pic>
    </p:spTree>
    <p:extLst>
      <p:ext uri="{BB962C8B-B14F-4D97-AF65-F5344CB8AC3E}">
        <p14:creationId xmlns:p14="http://schemas.microsoft.com/office/powerpoint/2010/main" val="2534462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 Why Applause in </a:t>
            </a:r>
            <a:r>
              <a:rPr lang="en-US" dirty="0" err="1" smtClean="0"/>
              <a:t>PennSound</a:t>
            </a:r>
            <a:r>
              <a:rPr lang="en-US" dirty="0" smtClean="0"/>
              <a:t>?</a:t>
            </a:r>
            <a:endParaRPr lang="en-US" dirty="0"/>
          </a:p>
        </p:txBody>
      </p:sp>
      <p:sp>
        <p:nvSpPr>
          <p:cNvPr id="5" name="Content Placeholder 4"/>
          <p:cNvSpPr>
            <a:spLocks noGrp="1"/>
          </p:cNvSpPr>
          <p:nvPr>
            <p:ph idx="1"/>
          </p:nvPr>
        </p:nvSpPr>
        <p:spPr/>
        <p:txBody>
          <a:bodyPr/>
          <a:lstStyle/>
          <a:p>
            <a:pPr marL="0" indent="0">
              <a:buNone/>
            </a:pPr>
            <a:r>
              <a:rPr lang="en-US" dirty="0"/>
              <a:t>Newly observed </a:t>
            </a:r>
            <a:r>
              <a:rPr lang="en-US" dirty="0" smtClean="0"/>
              <a:t>structures? </a:t>
            </a:r>
          </a:p>
          <a:p>
            <a:r>
              <a:rPr lang="en-US" dirty="0"/>
              <a:t>C</a:t>
            </a:r>
            <a:r>
              <a:rPr lang="en-US" dirty="0" smtClean="0"/>
              <a:t>limax </a:t>
            </a:r>
            <a:r>
              <a:rPr lang="en-US" dirty="0"/>
              <a:t>applause 2/3 of the way through many readings (or 1/2, or thereabouts) </a:t>
            </a:r>
            <a:r>
              <a:rPr lang="en-US" dirty="0" smtClean="0"/>
              <a:t>?</a:t>
            </a:r>
            <a:endParaRPr lang="en-US" dirty="0"/>
          </a:p>
          <a:p>
            <a:pPr marL="0" indent="0">
              <a:buNone/>
            </a:pPr>
            <a:endParaRPr lang="en-US" dirty="0"/>
          </a:p>
        </p:txBody>
      </p:sp>
    </p:spTree>
    <p:extLst>
      <p:ext uri="{BB962C8B-B14F-4D97-AF65-F5344CB8AC3E}">
        <p14:creationId xmlns:p14="http://schemas.microsoft.com/office/powerpoint/2010/main" val="1151608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5" name="TextBox 4"/>
          <p:cNvSpPr txBox="1"/>
          <p:nvPr/>
        </p:nvSpPr>
        <p:spPr>
          <a:xfrm>
            <a:off x="4910169" y="5967799"/>
            <a:ext cx="2034594" cy="369332"/>
          </a:xfrm>
          <a:prstGeom prst="rect">
            <a:avLst/>
          </a:prstGeom>
          <a:noFill/>
        </p:spPr>
        <p:txBody>
          <a:bodyPr wrap="none" rtlCol="0">
            <a:spAutoFit/>
          </a:bodyPr>
          <a:lstStyle/>
          <a:p>
            <a:r>
              <a:rPr lang="en-US" dirty="0"/>
              <a:t>Very Long Applause</a:t>
            </a:r>
            <a:endParaRPr lang="en-US" dirty="0"/>
          </a:p>
        </p:txBody>
      </p:sp>
      <p:pic>
        <p:nvPicPr>
          <p:cNvPr id="9" name="Picture 8" descr="Myles-Eileen_Dia-NYC_11-18-10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t="1909" r="5000" b="2222"/>
          <a:stretch/>
        </p:blipFill>
        <p:spPr>
          <a:xfrm>
            <a:off x="1981200" y="228600"/>
            <a:ext cx="8229600" cy="6375400"/>
          </a:xfrm>
          <a:prstGeom prst="rect">
            <a:avLst/>
          </a:prstGeom>
        </p:spPr>
      </p:pic>
    </p:spTree>
    <p:extLst>
      <p:ext uri="{BB962C8B-B14F-4D97-AF65-F5344CB8AC3E}">
        <p14:creationId xmlns:p14="http://schemas.microsoft.com/office/powerpoint/2010/main" val="663593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8" name="Picture 7" descr="Ruocco-Joanna_reading_Denver-Counterpath_5-25-13_ggplot.png"/>
          <p:cNvPicPr>
            <a:picLocks noChangeAspect="1"/>
          </p:cNvPicPr>
          <p:nvPr/>
        </p:nvPicPr>
        <p:blipFill rotWithShape="1">
          <a:blip r:embed="rId2" cstate="print">
            <a:extLst>
              <a:ext uri="{28A0092B-C50C-407E-A947-70E740481C1C}">
                <a14:useLocalDpi xmlns:a14="http://schemas.microsoft.com/office/drawing/2010/main" val="0"/>
              </a:ext>
            </a:extLst>
          </a:blip>
          <a:srcRect l="3750" t="4775" r="5000" b="2031"/>
          <a:stretch/>
        </p:blipFill>
        <p:spPr>
          <a:xfrm>
            <a:off x="1866900" y="419100"/>
            <a:ext cx="8343900" cy="6197600"/>
          </a:xfrm>
          <a:prstGeom prst="rect">
            <a:avLst/>
          </a:prstGeom>
        </p:spPr>
      </p:pic>
    </p:spTree>
    <p:extLst>
      <p:ext uri="{BB962C8B-B14F-4D97-AF65-F5344CB8AC3E}">
        <p14:creationId xmlns:p14="http://schemas.microsoft.com/office/powerpoint/2010/main" val="221888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 Why Applause in </a:t>
            </a:r>
            <a:r>
              <a:rPr lang="en-US" dirty="0" err="1" smtClean="0"/>
              <a:t>PennSound</a:t>
            </a:r>
            <a:r>
              <a:rPr lang="en-US" dirty="0" smtClean="0"/>
              <a:t>?</a:t>
            </a:r>
            <a:endParaRPr lang="en-US" dirty="0"/>
          </a:p>
        </p:txBody>
      </p:sp>
      <p:sp>
        <p:nvSpPr>
          <p:cNvPr id="5" name="Content Placeholder 4"/>
          <p:cNvSpPr>
            <a:spLocks noGrp="1"/>
          </p:cNvSpPr>
          <p:nvPr>
            <p:ph idx="1"/>
          </p:nvPr>
        </p:nvSpPr>
        <p:spPr/>
        <p:txBody>
          <a:bodyPr/>
          <a:lstStyle/>
          <a:p>
            <a:r>
              <a:rPr lang="en-US" dirty="0" smtClean="0"/>
              <a:t>End applause before questions: </a:t>
            </a:r>
          </a:p>
          <a:p>
            <a:r>
              <a:rPr lang="en-US" dirty="0" smtClean="0"/>
              <a:t>What kinds of questions do people ask?  Do some poems or audiences provoke more questions?</a:t>
            </a:r>
          </a:p>
          <a:p>
            <a:endParaRPr lang="en-US" dirty="0"/>
          </a:p>
          <a:p>
            <a:pPr marL="0" indent="0">
              <a:buNone/>
            </a:pPr>
            <a:endParaRPr lang="en-US" dirty="0"/>
          </a:p>
        </p:txBody>
      </p:sp>
    </p:spTree>
    <p:extLst>
      <p:ext uri="{BB962C8B-B14F-4D97-AF65-F5344CB8AC3E}">
        <p14:creationId xmlns:p14="http://schemas.microsoft.com/office/powerpoint/2010/main" val="838316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Bernstein-Charles_Talk_ArtSpeak_Vancouver_01-09-10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t="1719" r="5000" b="2222"/>
          <a:stretch/>
        </p:blipFill>
        <p:spPr>
          <a:xfrm>
            <a:off x="1981200" y="215900"/>
            <a:ext cx="8229600" cy="6388100"/>
          </a:xfrm>
          <a:prstGeom prst="rect">
            <a:avLst/>
          </a:prstGeom>
        </p:spPr>
      </p:pic>
    </p:spTree>
    <p:extLst>
      <p:ext uri="{BB962C8B-B14F-4D97-AF65-F5344CB8AC3E}">
        <p14:creationId xmlns:p14="http://schemas.microsoft.com/office/powerpoint/2010/main" val="1179346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4" name="Picture 3" descr="Kapil-Bhanu_English-Dept_UHM_2001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t="1335" r="5000" b="1650"/>
          <a:stretch/>
        </p:blipFill>
        <p:spPr>
          <a:xfrm>
            <a:off x="1981200" y="190500"/>
            <a:ext cx="8229600" cy="6451600"/>
          </a:xfrm>
          <a:prstGeom prst="rect">
            <a:avLst/>
          </a:prstGeom>
        </p:spPr>
      </p:pic>
    </p:spTree>
    <p:extLst>
      <p:ext uri="{BB962C8B-B14F-4D97-AF65-F5344CB8AC3E}">
        <p14:creationId xmlns:p14="http://schemas.microsoft.com/office/powerpoint/2010/main" val="2967498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two_thirds_climax_set-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685800"/>
            <a:ext cx="8229600" cy="5486400"/>
          </a:xfrm>
          <a:prstGeom prst="rect">
            <a:avLst/>
          </a:prstGeom>
        </p:spPr>
      </p:pic>
    </p:spTree>
    <p:extLst>
      <p:ext uri="{BB962C8B-B14F-4D97-AF65-F5344CB8AC3E}">
        <p14:creationId xmlns:p14="http://schemas.microsoft.com/office/powerpoint/2010/main" val="3300729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 Wait!</a:t>
            </a:r>
            <a:endParaRPr lang="en-US" dirty="0"/>
          </a:p>
        </p:txBody>
      </p:sp>
      <p:sp>
        <p:nvSpPr>
          <p:cNvPr id="5" name="Content Placeholder 4"/>
          <p:cNvSpPr>
            <a:spLocks noGrp="1"/>
          </p:cNvSpPr>
          <p:nvPr>
            <p:ph idx="1"/>
          </p:nvPr>
        </p:nvSpPr>
        <p:spPr/>
        <p:txBody>
          <a:bodyPr/>
          <a:lstStyle/>
          <a:p>
            <a:r>
              <a:rPr lang="en-US" dirty="0" smtClean="0"/>
              <a:t>Are there mistakes?</a:t>
            </a:r>
            <a:endParaRPr lang="en-US" dirty="0"/>
          </a:p>
          <a:p>
            <a:pPr marL="0" indent="0">
              <a:buNone/>
            </a:pPr>
            <a:endParaRPr lang="en-US" dirty="0"/>
          </a:p>
        </p:txBody>
      </p:sp>
    </p:spTree>
    <p:extLst>
      <p:ext uri="{BB962C8B-B14F-4D97-AF65-F5344CB8AC3E}">
        <p14:creationId xmlns:p14="http://schemas.microsoft.com/office/powerpoint/2010/main" val="3701810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Blackburn-Paul_01_SUNY-Cortland_4-1-71_ggplot.png"/>
          <p:cNvPicPr>
            <a:picLocks noChangeAspect="1"/>
          </p:cNvPicPr>
          <p:nvPr/>
        </p:nvPicPr>
        <p:blipFill rotWithShape="1">
          <a:blip r:embed="rId2" cstate="print">
            <a:extLst>
              <a:ext uri="{28A0092B-C50C-407E-A947-70E740481C1C}">
                <a14:useLocalDpi xmlns:a14="http://schemas.microsoft.com/office/drawing/2010/main" val="0"/>
              </a:ext>
            </a:extLst>
          </a:blip>
          <a:srcRect l="4304" r="4269"/>
          <a:stretch/>
        </p:blipFill>
        <p:spPr>
          <a:xfrm>
            <a:off x="2120901" y="101601"/>
            <a:ext cx="7823200" cy="6223127"/>
          </a:xfrm>
          <a:prstGeom prst="rect">
            <a:avLst/>
          </a:prstGeom>
        </p:spPr>
      </p:pic>
      <p:sp>
        <p:nvSpPr>
          <p:cNvPr id="6" name="TextBox 5"/>
          <p:cNvSpPr txBox="1"/>
          <p:nvPr/>
        </p:nvSpPr>
        <p:spPr>
          <a:xfrm>
            <a:off x="4975410" y="6133797"/>
            <a:ext cx="3122778" cy="1384995"/>
          </a:xfrm>
          <a:prstGeom prst="rect">
            <a:avLst/>
          </a:prstGeom>
          <a:noFill/>
        </p:spPr>
        <p:txBody>
          <a:bodyPr wrap="none" rtlCol="0">
            <a:spAutoFit/>
          </a:bodyPr>
          <a:lstStyle/>
          <a:p>
            <a:r>
              <a:rPr lang="en-US" sz="2800" dirty="0"/>
              <a:t>False ID: strong hiss </a:t>
            </a:r>
            <a:r>
              <a:rPr lang="en-US" sz="2800" dirty="0"/>
              <a:t/>
            </a:r>
            <a:br>
              <a:rPr lang="en-US" sz="2800" dirty="0"/>
            </a:br>
            <a:endParaRPr lang="en-US" sz="2800" dirty="0"/>
          </a:p>
          <a:p>
            <a:endParaRPr lang="en-US" sz="2800" dirty="0"/>
          </a:p>
        </p:txBody>
      </p:sp>
    </p:spTree>
    <p:extLst>
      <p:ext uri="{BB962C8B-B14F-4D97-AF65-F5344CB8AC3E}">
        <p14:creationId xmlns:p14="http://schemas.microsoft.com/office/powerpoint/2010/main" val="2696875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sp>
        <p:nvSpPr>
          <p:cNvPr id="6" name="TextBox 5"/>
          <p:cNvSpPr txBox="1"/>
          <p:nvPr/>
        </p:nvSpPr>
        <p:spPr>
          <a:xfrm>
            <a:off x="3914586" y="6119199"/>
            <a:ext cx="4154628" cy="1815882"/>
          </a:xfrm>
          <a:prstGeom prst="rect">
            <a:avLst/>
          </a:prstGeom>
          <a:noFill/>
        </p:spPr>
        <p:txBody>
          <a:bodyPr wrap="none" rtlCol="0">
            <a:spAutoFit/>
          </a:bodyPr>
          <a:lstStyle/>
          <a:p>
            <a:r>
              <a:rPr lang="en-US" sz="2800" dirty="0"/>
              <a:t>False ID: </a:t>
            </a:r>
            <a:r>
              <a:rPr lang="en-US" sz="2800" dirty="0"/>
              <a:t>­ Dissonant </a:t>
            </a:r>
            <a:r>
              <a:rPr lang="en-US" sz="2800" dirty="0"/>
              <a:t>music </a:t>
            </a:r>
            <a:endParaRPr lang="en-US" sz="2800" dirty="0"/>
          </a:p>
          <a:p>
            <a:r>
              <a:rPr lang="en-US" sz="2800" dirty="0"/>
              <a:t> </a:t>
            </a:r>
            <a:r>
              <a:rPr lang="en-US" sz="2800" dirty="0"/>
              <a:t/>
            </a:r>
            <a:br>
              <a:rPr lang="en-US" sz="2800" dirty="0"/>
            </a:br>
            <a:endParaRPr lang="en-US" sz="2800" dirty="0"/>
          </a:p>
          <a:p>
            <a:endParaRPr lang="en-US" sz="2800" dirty="0"/>
          </a:p>
        </p:txBody>
      </p:sp>
      <p:pic>
        <p:nvPicPr>
          <p:cNvPr id="7" name="Picture 6" descr="012-Swoop-Smut_Monkey-PhonoStatic_1-1984_ggplo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1765" y="101601"/>
            <a:ext cx="8119035" cy="5904753"/>
          </a:xfrm>
          <a:prstGeom prst="rect">
            <a:avLst/>
          </a:prstGeom>
        </p:spPr>
      </p:pic>
    </p:spTree>
    <p:extLst>
      <p:ext uri="{BB962C8B-B14F-4D97-AF65-F5344CB8AC3E}">
        <p14:creationId xmlns:p14="http://schemas.microsoft.com/office/powerpoint/2010/main" val="4175062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sp>
        <p:nvSpPr>
          <p:cNvPr id="6" name="TextBox 5"/>
          <p:cNvSpPr txBox="1"/>
          <p:nvPr/>
        </p:nvSpPr>
        <p:spPr>
          <a:xfrm>
            <a:off x="3914586" y="6119199"/>
            <a:ext cx="4154628" cy="1815882"/>
          </a:xfrm>
          <a:prstGeom prst="rect">
            <a:avLst/>
          </a:prstGeom>
          <a:noFill/>
        </p:spPr>
        <p:txBody>
          <a:bodyPr wrap="none" rtlCol="0">
            <a:spAutoFit/>
          </a:bodyPr>
          <a:lstStyle/>
          <a:p>
            <a:r>
              <a:rPr lang="en-US" sz="2800" dirty="0"/>
              <a:t>False ID: </a:t>
            </a:r>
            <a:r>
              <a:rPr lang="en-US" sz="2800" dirty="0"/>
              <a:t>­ Dissonant </a:t>
            </a:r>
            <a:r>
              <a:rPr lang="en-US" sz="2800" dirty="0"/>
              <a:t>music </a:t>
            </a:r>
            <a:endParaRPr lang="en-US" sz="2800" dirty="0"/>
          </a:p>
          <a:p>
            <a:r>
              <a:rPr lang="en-US" sz="2800" dirty="0"/>
              <a:t> </a:t>
            </a:r>
            <a:r>
              <a:rPr lang="en-US" sz="2800" dirty="0"/>
              <a:t/>
            </a:r>
            <a:br>
              <a:rPr lang="en-US" sz="2800" dirty="0"/>
            </a:br>
            <a:endParaRPr lang="en-US" sz="2800" dirty="0"/>
          </a:p>
          <a:p>
            <a:endParaRPr lang="en-US" sz="2800" dirty="0"/>
          </a:p>
        </p:txBody>
      </p:sp>
      <p:pic>
        <p:nvPicPr>
          <p:cNvPr id="5" name="Picture 4" descr="Stephen-Vitiello-05-Mirror_Light-(with-Tony-Conrad)_ggplo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1647" y="177182"/>
            <a:ext cx="7954682" cy="5785224"/>
          </a:xfrm>
          <a:prstGeom prst="rect">
            <a:avLst/>
          </a:prstGeom>
        </p:spPr>
      </p:pic>
    </p:spTree>
    <p:extLst>
      <p:ext uri="{BB962C8B-B14F-4D97-AF65-F5344CB8AC3E}">
        <p14:creationId xmlns:p14="http://schemas.microsoft.com/office/powerpoint/2010/main" val="286782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sp>
        <p:nvSpPr>
          <p:cNvPr id="6" name="TextBox 5"/>
          <p:cNvSpPr txBox="1"/>
          <p:nvPr/>
        </p:nvSpPr>
        <p:spPr>
          <a:xfrm>
            <a:off x="4766234" y="5958822"/>
            <a:ext cx="2738250" cy="1815882"/>
          </a:xfrm>
          <a:prstGeom prst="rect">
            <a:avLst/>
          </a:prstGeom>
          <a:noFill/>
        </p:spPr>
        <p:txBody>
          <a:bodyPr wrap="none" rtlCol="0">
            <a:spAutoFit/>
          </a:bodyPr>
          <a:lstStyle/>
          <a:p>
            <a:r>
              <a:rPr lang="en-US" sz="2800" dirty="0"/>
              <a:t>False ID: </a:t>
            </a:r>
            <a:r>
              <a:rPr lang="en-US" sz="2800" dirty="0"/>
              <a:t>­ </a:t>
            </a:r>
            <a:r>
              <a:rPr lang="en-US" sz="2800" dirty="0"/>
              <a:t>Bagpipe</a:t>
            </a:r>
            <a:endParaRPr lang="en-US" sz="2800" dirty="0"/>
          </a:p>
          <a:p>
            <a:r>
              <a:rPr lang="en-US" sz="2800" dirty="0"/>
              <a:t> </a:t>
            </a:r>
            <a:r>
              <a:rPr lang="en-US" sz="2800" dirty="0"/>
              <a:t/>
            </a:r>
            <a:br>
              <a:rPr lang="en-US" sz="2800" dirty="0"/>
            </a:br>
            <a:endParaRPr lang="en-US" sz="2800" dirty="0"/>
          </a:p>
          <a:p>
            <a:endParaRPr lang="en-US" sz="2800" dirty="0"/>
          </a:p>
        </p:txBody>
      </p:sp>
      <p:pic>
        <p:nvPicPr>
          <p:cNvPr id="7" name="Picture 6" descr="Brakhage-Stan_Test-of-Time_1982_01_ggplo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7506" y="101601"/>
            <a:ext cx="8053294" cy="5856941"/>
          </a:xfrm>
          <a:prstGeom prst="rect">
            <a:avLst/>
          </a:prstGeom>
        </p:spPr>
      </p:pic>
    </p:spTree>
    <p:extLst>
      <p:ext uri="{BB962C8B-B14F-4D97-AF65-F5344CB8AC3E}">
        <p14:creationId xmlns:p14="http://schemas.microsoft.com/office/powerpoint/2010/main" val="373411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5" name="TextBox 4"/>
          <p:cNvSpPr txBox="1"/>
          <p:nvPr/>
        </p:nvSpPr>
        <p:spPr>
          <a:xfrm>
            <a:off x="4910169" y="5967799"/>
            <a:ext cx="2034594" cy="369332"/>
          </a:xfrm>
          <a:prstGeom prst="rect">
            <a:avLst/>
          </a:prstGeom>
          <a:noFill/>
        </p:spPr>
        <p:txBody>
          <a:bodyPr wrap="none" rtlCol="0">
            <a:spAutoFit/>
          </a:bodyPr>
          <a:lstStyle/>
          <a:p>
            <a:r>
              <a:rPr lang="en-US" dirty="0"/>
              <a:t>Very Long Applause</a:t>
            </a:r>
            <a:endParaRPr lang="en-US" dirty="0"/>
          </a:p>
        </p:txBody>
      </p:sp>
      <p:pic>
        <p:nvPicPr>
          <p:cNvPr id="9" name="Picture 8" descr="Blaser-Robin_27_a-song_Vancouver-East_9-11-2003_ggplot.png"/>
          <p:cNvPicPr>
            <a:picLocks noChangeAspect="1"/>
          </p:cNvPicPr>
          <p:nvPr/>
        </p:nvPicPr>
        <p:blipFill rotWithShape="1">
          <a:blip r:embed="rId3" cstate="print">
            <a:extLst>
              <a:ext uri="{28A0092B-C50C-407E-A947-70E740481C1C}">
                <a14:useLocalDpi xmlns:a14="http://schemas.microsoft.com/office/drawing/2010/main" val="0"/>
              </a:ext>
            </a:extLst>
          </a:blip>
          <a:srcRect l="5000" t="3384" r="5000" b="2032"/>
          <a:stretch/>
        </p:blipFill>
        <p:spPr>
          <a:xfrm>
            <a:off x="1981200" y="326593"/>
            <a:ext cx="8229600" cy="6290108"/>
          </a:xfrm>
          <a:prstGeom prst="rect">
            <a:avLst/>
          </a:prstGeom>
        </p:spPr>
      </p:pic>
    </p:spTree>
    <p:extLst>
      <p:ext uri="{BB962C8B-B14F-4D97-AF65-F5344CB8AC3E}">
        <p14:creationId xmlns:p14="http://schemas.microsoft.com/office/powerpoint/2010/main" val="181422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normAutofit fontScale="90000"/>
          </a:bodyPr>
          <a:lstStyle/>
          <a:p>
            <a:r>
              <a:rPr lang="en-US" dirty="0" smtClean="0"/>
              <a:t> What we </a:t>
            </a:r>
            <a:r>
              <a:rPr lang="en-US" i="1" dirty="0" smtClean="0"/>
              <a:t>thought</a:t>
            </a:r>
            <a:r>
              <a:rPr lang="en-US" dirty="0" smtClean="0"/>
              <a:t> might be interesting to know:</a:t>
            </a:r>
            <a:endParaRPr lang="en-US" dirty="0"/>
          </a:p>
        </p:txBody>
      </p:sp>
      <p:sp>
        <p:nvSpPr>
          <p:cNvPr id="5" name="Content Placeholder 4"/>
          <p:cNvSpPr>
            <a:spLocks noGrp="1"/>
          </p:cNvSpPr>
          <p:nvPr>
            <p:ph idx="1"/>
          </p:nvPr>
        </p:nvSpPr>
        <p:spPr/>
        <p:txBody>
          <a:bodyPr/>
          <a:lstStyle/>
          <a:p>
            <a:r>
              <a:rPr lang="en-US" dirty="0" smtClean="0"/>
              <a:t>Do </a:t>
            </a:r>
            <a:r>
              <a:rPr lang="en-US" dirty="0"/>
              <a:t>poets get </a:t>
            </a:r>
            <a:r>
              <a:rPr lang="en-US" dirty="0" smtClean="0"/>
              <a:t>longer </a:t>
            </a:r>
            <a:r>
              <a:rPr lang="en-US" dirty="0"/>
              <a:t>applause </a:t>
            </a:r>
            <a:r>
              <a:rPr lang="en-US" dirty="0" smtClean="0"/>
              <a:t>if they are men or women? </a:t>
            </a:r>
          </a:p>
          <a:p>
            <a:r>
              <a:rPr lang="en-US" dirty="0" smtClean="0"/>
              <a:t>Are their differences based on the decade? </a:t>
            </a:r>
          </a:p>
          <a:p>
            <a:r>
              <a:rPr lang="en-US" dirty="0" smtClean="0"/>
              <a:t>Is applause length regional or venue specific? </a:t>
            </a:r>
          </a:p>
          <a:p>
            <a:pPr marL="0" indent="0">
              <a:buNone/>
            </a:pPr>
            <a:endParaRPr lang="en-US" dirty="0"/>
          </a:p>
        </p:txBody>
      </p:sp>
    </p:spTree>
    <p:extLst>
      <p:ext uri="{BB962C8B-B14F-4D97-AF65-F5344CB8AC3E}">
        <p14:creationId xmlns:p14="http://schemas.microsoft.com/office/powerpoint/2010/main" val="1039658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A_Clement-et-al_2016_Fig-1.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190" b="-38"/>
          <a:stretch/>
        </p:blipFill>
        <p:spPr>
          <a:xfrm>
            <a:off x="2095500" y="596901"/>
            <a:ext cx="8115300" cy="5184775"/>
          </a:xfrm>
        </p:spPr>
      </p:pic>
      <p:sp>
        <p:nvSpPr>
          <p:cNvPr id="5" name="Rectangle 4"/>
          <p:cNvSpPr/>
          <p:nvPr/>
        </p:nvSpPr>
        <p:spPr>
          <a:xfrm>
            <a:off x="2095500" y="5840711"/>
            <a:ext cx="7670800" cy="646331"/>
          </a:xfrm>
          <a:prstGeom prst="rect">
            <a:avLst/>
          </a:prstGeom>
        </p:spPr>
        <p:txBody>
          <a:bodyPr wrap="square">
            <a:spAutoFit/>
          </a:bodyPr>
          <a:lstStyle/>
          <a:p>
            <a:r>
              <a:rPr lang="en-US" dirty="0"/>
              <a:t>Histogram </a:t>
            </a:r>
            <a:r>
              <a:rPr lang="en-US" dirty="0"/>
              <a:t>of Measured Applause Durations for 3,130 Poetry Readings, Binned at 1-Second Level</a:t>
            </a:r>
          </a:p>
        </p:txBody>
      </p:sp>
    </p:spTree>
    <p:extLst>
      <p:ext uri="{BB962C8B-B14F-4D97-AF65-F5344CB8AC3E}">
        <p14:creationId xmlns:p14="http://schemas.microsoft.com/office/powerpoint/2010/main" val="1507307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A_Clement-et-al_2016_Fig-2.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9487" b="2524"/>
          <a:stretch/>
        </p:blipFill>
        <p:spPr>
          <a:xfrm>
            <a:off x="1981200" y="609600"/>
            <a:ext cx="7988300" cy="5487769"/>
          </a:xfrm>
        </p:spPr>
      </p:pic>
      <p:sp>
        <p:nvSpPr>
          <p:cNvPr id="6" name="Rectangle 5"/>
          <p:cNvSpPr/>
          <p:nvPr/>
        </p:nvSpPr>
        <p:spPr>
          <a:xfrm>
            <a:off x="2730500" y="6097370"/>
            <a:ext cx="7048500" cy="646331"/>
          </a:xfrm>
          <a:prstGeom prst="rect">
            <a:avLst/>
          </a:prstGeom>
        </p:spPr>
        <p:txBody>
          <a:bodyPr wrap="square">
            <a:spAutoFit/>
          </a:bodyPr>
          <a:lstStyle/>
          <a:p>
            <a:r>
              <a:rPr lang="en-US" dirty="0"/>
              <a:t>Overlaid </a:t>
            </a:r>
            <a:r>
              <a:rPr lang="en-US" dirty="0"/>
              <a:t>Histograms of Measured Applause Duration by Gender for 3,114 Poetry Readings, Binned at 1-Second Level</a:t>
            </a:r>
          </a:p>
        </p:txBody>
      </p:sp>
    </p:spTree>
    <p:extLst>
      <p:ext uri="{BB962C8B-B14F-4D97-AF65-F5344CB8AC3E}">
        <p14:creationId xmlns:p14="http://schemas.microsoft.com/office/powerpoint/2010/main" val="14770296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A_Clement-et-al_2016_Fig-3.jp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7393" b="1216"/>
          <a:stretch/>
        </p:blipFill>
        <p:spPr>
          <a:xfrm>
            <a:off x="1981200" y="274638"/>
            <a:ext cx="8229600" cy="5872162"/>
          </a:xfrm>
        </p:spPr>
      </p:pic>
      <p:sp>
        <p:nvSpPr>
          <p:cNvPr id="5" name="Rectangle 4"/>
          <p:cNvSpPr/>
          <p:nvPr/>
        </p:nvSpPr>
        <p:spPr>
          <a:xfrm>
            <a:off x="1981200" y="5925236"/>
            <a:ext cx="8229600" cy="646331"/>
          </a:xfrm>
          <a:prstGeom prst="rect">
            <a:avLst/>
          </a:prstGeom>
        </p:spPr>
        <p:txBody>
          <a:bodyPr wrap="square">
            <a:spAutoFit/>
          </a:bodyPr>
          <a:lstStyle/>
          <a:p>
            <a:r>
              <a:rPr lang="en-US" dirty="0"/>
              <a:t>Plot of Measured Applause Durations by Year for 2,870 readings between 1980 and 2014</a:t>
            </a:r>
          </a:p>
        </p:txBody>
      </p:sp>
    </p:spTree>
    <p:extLst>
      <p:ext uri="{BB962C8B-B14F-4D97-AF65-F5344CB8AC3E}">
        <p14:creationId xmlns:p14="http://schemas.microsoft.com/office/powerpoint/2010/main" val="210902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5-24 at 4.54.34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505" t="30941" r="13427" b="19182"/>
          <a:stretch/>
        </p:blipFill>
        <p:spPr>
          <a:xfrm>
            <a:off x="1854201" y="977900"/>
            <a:ext cx="8455937" cy="3657600"/>
          </a:xfrm>
        </p:spPr>
      </p:pic>
      <p:sp>
        <p:nvSpPr>
          <p:cNvPr id="5" name="Rectangle 4"/>
          <p:cNvSpPr/>
          <p:nvPr/>
        </p:nvSpPr>
        <p:spPr>
          <a:xfrm>
            <a:off x="2641600" y="5589201"/>
            <a:ext cx="7213600" cy="646331"/>
          </a:xfrm>
          <a:prstGeom prst="rect">
            <a:avLst/>
          </a:prstGeom>
        </p:spPr>
        <p:txBody>
          <a:bodyPr wrap="square">
            <a:spAutoFit/>
          </a:bodyPr>
          <a:lstStyle/>
          <a:p>
            <a:r>
              <a:rPr lang="en-US" dirty="0"/>
              <a:t> P values for Pairwise Directional Mann-Whitney U Tests Between Six Poets' Measured Applause Durations</a:t>
            </a:r>
          </a:p>
        </p:txBody>
      </p:sp>
    </p:spTree>
    <p:extLst>
      <p:ext uri="{BB962C8B-B14F-4D97-AF65-F5344CB8AC3E}">
        <p14:creationId xmlns:p14="http://schemas.microsoft.com/office/powerpoint/2010/main" val="19540936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6-05-24 at 5.32.0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197" t="24768" r="7099" b="25108"/>
          <a:stretch/>
        </p:blipFill>
        <p:spPr>
          <a:xfrm>
            <a:off x="1586184" y="1536701"/>
            <a:ext cx="9061421" cy="3606801"/>
          </a:xfrm>
        </p:spPr>
      </p:pic>
      <p:sp>
        <p:nvSpPr>
          <p:cNvPr id="5" name="Rectangle 4"/>
          <p:cNvSpPr/>
          <p:nvPr/>
        </p:nvSpPr>
        <p:spPr>
          <a:xfrm>
            <a:off x="2374900" y="5520036"/>
            <a:ext cx="7416800" cy="646331"/>
          </a:xfrm>
          <a:prstGeom prst="rect">
            <a:avLst/>
          </a:prstGeom>
        </p:spPr>
        <p:txBody>
          <a:bodyPr wrap="square">
            <a:spAutoFit/>
          </a:bodyPr>
          <a:lstStyle/>
          <a:p>
            <a:r>
              <a:rPr lang="en-US" dirty="0"/>
              <a:t>P values for Pairwise Directional Mann-Whitney U Tests Between Six Cities' Measured Applause Durations (Seconds)</a:t>
            </a:r>
          </a:p>
        </p:txBody>
      </p:sp>
    </p:spTree>
    <p:extLst>
      <p:ext uri="{BB962C8B-B14F-4D97-AF65-F5344CB8AC3E}">
        <p14:creationId xmlns:p14="http://schemas.microsoft.com/office/powerpoint/2010/main" val="24499484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normAutofit fontScale="90000"/>
          </a:bodyPr>
          <a:lstStyle/>
          <a:p>
            <a:r>
              <a:rPr lang="en-US" dirty="0" smtClean="0"/>
              <a:t> But are these </a:t>
            </a:r>
            <a:r>
              <a:rPr lang="en-US" b="1" i="1" dirty="0" smtClean="0"/>
              <a:t>good </a:t>
            </a:r>
            <a:r>
              <a:rPr lang="en-US" dirty="0" smtClean="0"/>
              <a:t>questions for cultural analysis? </a:t>
            </a:r>
            <a:endParaRPr lang="en-US" dirty="0"/>
          </a:p>
        </p:txBody>
      </p:sp>
      <p:sp>
        <p:nvSpPr>
          <p:cNvPr id="5" name="Content Placeholder 4"/>
          <p:cNvSpPr>
            <a:spLocks noGrp="1"/>
          </p:cNvSpPr>
          <p:nvPr>
            <p:ph idx="1"/>
          </p:nvPr>
        </p:nvSpPr>
        <p:spPr/>
        <p:txBody>
          <a:bodyPr/>
          <a:lstStyle/>
          <a:p>
            <a:r>
              <a:rPr lang="en-US" dirty="0" smtClean="0"/>
              <a:t>Do </a:t>
            </a:r>
            <a:r>
              <a:rPr lang="en-US" dirty="0"/>
              <a:t>poets get more applause </a:t>
            </a:r>
            <a:r>
              <a:rPr lang="en-US" dirty="0" smtClean="0"/>
              <a:t>if they are men or women? </a:t>
            </a:r>
          </a:p>
          <a:p>
            <a:r>
              <a:rPr lang="en-US" dirty="0" smtClean="0"/>
              <a:t>Are their differences based on the decade? </a:t>
            </a:r>
          </a:p>
          <a:p>
            <a:r>
              <a:rPr lang="en-US" dirty="0" smtClean="0"/>
              <a:t>Is applause regional or venue specific? </a:t>
            </a:r>
          </a:p>
          <a:p>
            <a:pPr marL="0" indent="0">
              <a:buNone/>
            </a:pPr>
            <a:endParaRPr lang="en-US" dirty="0"/>
          </a:p>
        </p:txBody>
      </p:sp>
      <p:sp>
        <p:nvSpPr>
          <p:cNvPr id="3" name="Multiply 2"/>
          <p:cNvSpPr/>
          <p:nvPr/>
        </p:nvSpPr>
        <p:spPr>
          <a:xfrm>
            <a:off x="4229100" y="1365684"/>
            <a:ext cx="3797300" cy="3003116"/>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723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a:xfrm>
            <a:off x="1981200" y="1417639"/>
            <a:ext cx="8229600" cy="4525963"/>
          </a:xfrm>
        </p:spPr>
        <p:txBody>
          <a:bodyPr>
            <a:normAutofit/>
          </a:bodyPr>
          <a:lstStyle/>
          <a:p>
            <a:r>
              <a:rPr lang="en-US" dirty="0" smtClean="0"/>
              <a:t>Venue: very </a:t>
            </a:r>
            <a:r>
              <a:rPr lang="en-US" dirty="0"/>
              <a:t>different readings can occur at similar </a:t>
            </a:r>
            <a:r>
              <a:rPr lang="en-US" dirty="0" smtClean="0"/>
              <a:t>venues </a:t>
            </a:r>
          </a:p>
          <a:p>
            <a:r>
              <a:rPr lang="en-US" dirty="0" smtClean="0"/>
              <a:t>Readers: may present differently for different occasions </a:t>
            </a:r>
          </a:p>
          <a:p>
            <a:r>
              <a:rPr lang="en-US" dirty="0" smtClean="0"/>
              <a:t>Audience: may react differently at different times in the same venue with the same poet</a:t>
            </a:r>
          </a:p>
          <a:p>
            <a:r>
              <a:rPr lang="en-US" dirty="0" smtClean="0"/>
              <a:t>And, what culture? </a:t>
            </a:r>
            <a:r>
              <a:rPr lang="en-US" dirty="0"/>
              <a:t>L</a:t>
            </a:r>
            <a:r>
              <a:rPr lang="en-US" dirty="0" smtClean="0"/>
              <a:t>ooking </a:t>
            </a:r>
            <a:r>
              <a:rPr lang="en-US" dirty="0"/>
              <a:t>at a </a:t>
            </a:r>
            <a:r>
              <a:rPr lang="en-US" dirty="0" smtClean="0"/>
              <a:t>single venue </a:t>
            </a:r>
            <a:r>
              <a:rPr lang="en-US" dirty="0"/>
              <a:t>or speaker may not give a consistent picture of the audience dynamics at play at a particular venue or with a particular </a:t>
            </a:r>
            <a:r>
              <a:rPr lang="en-US" dirty="0" smtClean="0"/>
              <a:t>poet </a:t>
            </a:r>
            <a:endParaRPr lang="en-US" dirty="0"/>
          </a:p>
        </p:txBody>
      </p:sp>
    </p:spTree>
    <p:extLst>
      <p:ext uri="{BB962C8B-B14F-4D97-AF65-F5344CB8AC3E}">
        <p14:creationId xmlns:p14="http://schemas.microsoft.com/office/powerpoint/2010/main" val="348164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 why are performances interesting to scholars?</a:t>
            </a:r>
            <a:endParaRPr lang="en-US" dirty="0"/>
          </a:p>
        </p:txBody>
      </p:sp>
      <p:sp>
        <p:nvSpPr>
          <p:cNvPr id="3" name="Content Placeholder 2"/>
          <p:cNvSpPr>
            <a:spLocks noGrp="1"/>
          </p:cNvSpPr>
          <p:nvPr>
            <p:ph idx="1"/>
          </p:nvPr>
        </p:nvSpPr>
        <p:spPr/>
        <p:txBody>
          <a:bodyPr>
            <a:normAutofit/>
          </a:bodyPr>
          <a:lstStyle/>
          <a:p>
            <a:r>
              <a:rPr lang="en-US" dirty="0" smtClean="0"/>
              <a:t>Charles </a:t>
            </a:r>
            <a:r>
              <a:rPr lang="en-US" dirty="0"/>
              <a:t>Bernstein refers to literary performance as "both stress test, in which the rhythms are worked out in real time, and trial of the poet's ability to engage </a:t>
            </a:r>
            <a:r>
              <a:rPr lang="en-US" dirty="0" smtClean="0"/>
              <a:t>listeners” (Bernstein, 2011).</a:t>
            </a:r>
            <a:endParaRPr lang="en-US" dirty="0"/>
          </a:p>
          <a:p>
            <a:r>
              <a:rPr lang="en-US" dirty="0" smtClean="0"/>
              <a:t>Paul </a:t>
            </a:r>
            <a:r>
              <a:rPr lang="en-US" dirty="0" err="1"/>
              <a:t>Zumthor</a:t>
            </a:r>
            <a:r>
              <a:rPr lang="en-US" dirty="0"/>
              <a:t> refers to each audience member as "the coauthor" of a </a:t>
            </a:r>
            <a:r>
              <a:rPr lang="en-US" dirty="0" smtClean="0"/>
              <a:t>performance</a:t>
            </a:r>
            <a:r>
              <a:rPr lang="en-US" dirty="0"/>
              <a:t> </a:t>
            </a:r>
            <a:r>
              <a:rPr lang="en-US" dirty="0" smtClean="0"/>
              <a:t>(</a:t>
            </a:r>
            <a:r>
              <a:rPr lang="en-US" i="1" dirty="0" smtClean="0"/>
              <a:t>Oral </a:t>
            </a:r>
            <a:r>
              <a:rPr lang="en-US" i="1" dirty="0"/>
              <a:t>Poetry: An Introduction</a:t>
            </a:r>
            <a:r>
              <a:rPr lang="en-US" dirty="0"/>
              <a:t>, </a:t>
            </a:r>
            <a:r>
              <a:rPr lang="en-US" dirty="0" smtClean="0"/>
              <a:t>1990).</a:t>
            </a:r>
          </a:p>
          <a:p>
            <a:r>
              <a:rPr lang="en-US" dirty="0" smtClean="0"/>
              <a:t>Peter </a:t>
            </a:r>
            <a:r>
              <a:rPr lang="en-US" dirty="0"/>
              <a:t>Middleton describes the relationship between audience and poet as a collaboration which "creates an </a:t>
            </a:r>
            <a:r>
              <a:rPr lang="en-US" dirty="0" err="1"/>
              <a:t>intersubjective</a:t>
            </a:r>
            <a:r>
              <a:rPr lang="en-US" dirty="0"/>
              <a:t> network, which can then become an element in the poem </a:t>
            </a:r>
            <a:r>
              <a:rPr lang="en-US" dirty="0" smtClean="0"/>
              <a:t>itself” (</a:t>
            </a:r>
            <a:r>
              <a:rPr lang="en-US" dirty="0"/>
              <a:t>"The Contemporary Poetry Reading</a:t>
            </a:r>
            <a:r>
              <a:rPr lang="en-US" dirty="0" smtClean="0"/>
              <a:t>,” 1998).</a:t>
            </a:r>
          </a:p>
        </p:txBody>
      </p:sp>
    </p:spTree>
    <p:extLst>
      <p:ext uri="{BB962C8B-B14F-4D97-AF65-F5344CB8AC3E}">
        <p14:creationId xmlns:p14="http://schemas.microsoft.com/office/powerpoint/2010/main" val="226172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50938"/>
            <a:ext cx="8229600" cy="5211762"/>
          </a:xfrm>
        </p:spPr>
        <p:txBody>
          <a:bodyPr>
            <a:normAutofit/>
          </a:bodyPr>
          <a:lstStyle/>
          <a:p>
            <a:pPr marL="0" indent="0">
              <a:buNone/>
            </a:pPr>
            <a:r>
              <a:rPr lang="en-US" dirty="0" smtClean="0"/>
              <a:t>Reading Series </a:t>
            </a:r>
          </a:p>
          <a:p>
            <a:r>
              <a:rPr lang="en-US" dirty="0"/>
              <a:t>a</a:t>
            </a:r>
            <a:r>
              <a:rPr lang="en-US" dirty="0" smtClean="0"/>
              <a:t>re communities of practice:  “communities </a:t>
            </a:r>
            <a:r>
              <a:rPr lang="en-US" dirty="0"/>
              <a:t>of </a:t>
            </a:r>
            <a:r>
              <a:rPr lang="en-US" dirty="0" smtClean="0"/>
              <a:t>practice” include </a:t>
            </a:r>
            <a:r>
              <a:rPr lang="en-US" dirty="0"/>
              <a:t>"routines, words, tools, ways of doing things, stories, gestures, symbols, genres, actions" that mark "a history of mutual </a:t>
            </a:r>
            <a:r>
              <a:rPr lang="en-US" dirty="0" smtClean="0"/>
              <a:t>engagement” </a:t>
            </a:r>
            <a:r>
              <a:rPr lang="en-US" dirty="0"/>
              <a:t>that remains "inherently ambiguous," an ambiguity that "is a condition of negotiability and thus a condition for the very possibility of </a:t>
            </a:r>
            <a:r>
              <a:rPr lang="en-US" dirty="0" smtClean="0"/>
              <a:t>meaning"  (Wenger, 16). </a:t>
            </a:r>
          </a:p>
          <a:p>
            <a:r>
              <a:rPr lang="en-US" dirty="0" smtClean="0"/>
              <a:t>provide an </a:t>
            </a:r>
            <a:r>
              <a:rPr lang="en-US" dirty="0"/>
              <a:t>opportunity for studying cultural production across a range of different </a:t>
            </a:r>
            <a:r>
              <a:rPr lang="en-US" dirty="0" smtClean="0"/>
              <a:t>communities</a:t>
            </a:r>
            <a:endParaRPr lang="en-US" dirty="0"/>
          </a:p>
        </p:txBody>
      </p:sp>
      <p:sp>
        <p:nvSpPr>
          <p:cNvPr id="5" name="Title 1"/>
          <p:cNvSpPr>
            <a:spLocks noGrp="1"/>
          </p:cNvSpPr>
          <p:nvPr>
            <p:ph type="title"/>
          </p:nvPr>
        </p:nvSpPr>
        <p:spPr>
          <a:xfrm>
            <a:off x="1981200" y="7938"/>
            <a:ext cx="8229600" cy="1143000"/>
          </a:xfrm>
        </p:spPr>
        <p:txBody>
          <a:bodyPr/>
          <a:lstStyle/>
          <a:p>
            <a:r>
              <a:rPr lang="en-US" dirty="0" smtClean="0"/>
              <a:t>Reading Series: Why?</a:t>
            </a:r>
            <a:endParaRPr lang="en-US" dirty="0"/>
          </a:p>
        </p:txBody>
      </p:sp>
      <p:sp>
        <p:nvSpPr>
          <p:cNvPr id="6" name="TextBox 5"/>
          <p:cNvSpPr txBox="1"/>
          <p:nvPr/>
        </p:nvSpPr>
        <p:spPr>
          <a:xfrm>
            <a:off x="1841500" y="6039535"/>
            <a:ext cx="9017000" cy="646331"/>
          </a:xfrm>
          <a:prstGeom prst="rect">
            <a:avLst/>
          </a:prstGeom>
          <a:noFill/>
        </p:spPr>
        <p:txBody>
          <a:bodyPr wrap="square" rtlCol="0">
            <a:spAutoFit/>
          </a:bodyPr>
          <a:lstStyle/>
          <a:p>
            <a:r>
              <a:rPr lang="en-US" dirty="0"/>
              <a:t>Wenger, </a:t>
            </a:r>
            <a:r>
              <a:rPr lang="en-US" dirty="0"/>
              <a:t>E. </a:t>
            </a:r>
            <a:r>
              <a:rPr lang="en-US" i="1" dirty="0"/>
              <a:t>Communities </a:t>
            </a:r>
            <a:r>
              <a:rPr lang="en-US" i="1" dirty="0"/>
              <a:t>of Practice: Learning, Meaning, and </a:t>
            </a:r>
            <a:r>
              <a:rPr lang="en-US" i="1" dirty="0"/>
              <a:t>Identity. </a:t>
            </a:r>
            <a:r>
              <a:rPr lang="en-US" dirty="0"/>
              <a:t>Cambridge </a:t>
            </a:r>
            <a:r>
              <a:rPr lang="en-US" dirty="0"/>
              <a:t>University </a:t>
            </a:r>
            <a:r>
              <a:rPr lang="en-US" dirty="0"/>
              <a:t>Press, 1998.</a:t>
            </a:r>
            <a:endParaRPr lang="en-US" i="1" dirty="0"/>
          </a:p>
        </p:txBody>
      </p:sp>
    </p:spTree>
    <p:extLst>
      <p:ext uri="{BB962C8B-B14F-4D97-AF65-F5344CB8AC3E}">
        <p14:creationId xmlns:p14="http://schemas.microsoft.com/office/powerpoint/2010/main" val="360264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end_applause_set-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685800"/>
            <a:ext cx="8229600" cy="5486400"/>
          </a:xfrm>
          <a:prstGeom prst="rect">
            <a:avLst/>
          </a:prstGeom>
        </p:spPr>
      </p:pic>
    </p:spTree>
    <p:extLst>
      <p:ext uri="{BB962C8B-B14F-4D97-AF65-F5344CB8AC3E}">
        <p14:creationId xmlns:p14="http://schemas.microsoft.com/office/powerpoint/2010/main" val="1689898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50938"/>
            <a:ext cx="8229600" cy="5211762"/>
          </a:xfrm>
        </p:spPr>
        <p:txBody>
          <a:bodyPr>
            <a:normAutofit/>
          </a:bodyPr>
          <a:lstStyle/>
          <a:p>
            <a:r>
              <a:rPr lang="en-US" dirty="0" smtClean="0"/>
              <a:t>Specific sites </a:t>
            </a:r>
            <a:r>
              <a:rPr lang="en-US" dirty="0"/>
              <a:t>in which poets and their audiences form and maintain particular tastes, conventions, and group temperaments that inform how a poem is shaped and understood and reshaped in that culture</a:t>
            </a:r>
            <a:r>
              <a:rPr lang="en-US" dirty="0" smtClean="0"/>
              <a:t>.</a:t>
            </a:r>
          </a:p>
          <a:p>
            <a:r>
              <a:rPr lang="en-US" dirty="0" smtClean="0"/>
              <a:t>Varied sites as</a:t>
            </a:r>
            <a:r>
              <a:rPr lang="en-US" dirty="0"/>
              <a:t>:</a:t>
            </a:r>
          </a:p>
          <a:p>
            <a:pPr lvl="1"/>
            <a:r>
              <a:rPr lang="en-US" dirty="0"/>
              <a:t>serious affairs and result in academic publication; or </a:t>
            </a:r>
          </a:p>
          <a:p>
            <a:pPr lvl="1"/>
            <a:r>
              <a:rPr lang="en-US" dirty="0"/>
              <a:t>community gatherings for fun</a:t>
            </a:r>
          </a:p>
          <a:p>
            <a:pPr lvl="1"/>
            <a:r>
              <a:rPr lang="en-US" dirty="0"/>
              <a:t>sponsored by a foundation or academic department or </a:t>
            </a:r>
          </a:p>
          <a:p>
            <a:pPr lvl="1"/>
            <a:r>
              <a:rPr lang="en-US" dirty="0"/>
              <a:t>run on a shoestring by one or two individuals</a:t>
            </a:r>
          </a:p>
          <a:p>
            <a:pPr lvl="1"/>
            <a:r>
              <a:rPr lang="en-US" dirty="0"/>
              <a:t>provide a venue for early-career writers and those who may feel marginalized by the mainstream establishment or are otherwise not formally affiliated with academia</a:t>
            </a:r>
          </a:p>
        </p:txBody>
      </p:sp>
      <p:sp>
        <p:nvSpPr>
          <p:cNvPr id="5" name="Title 1"/>
          <p:cNvSpPr>
            <a:spLocks noGrp="1"/>
          </p:cNvSpPr>
          <p:nvPr>
            <p:ph type="title"/>
          </p:nvPr>
        </p:nvSpPr>
        <p:spPr>
          <a:xfrm>
            <a:off x="1981200" y="7938"/>
            <a:ext cx="8229600" cy="1143000"/>
          </a:xfrm>
        </p:spPr>
        <p:txBody>
          <a:bodyPr/>
          <a:lstStyle/>
          <a:p>
            <a:r>
              <a:rPr lang="en-US" dirty="0" smtClean="0"/>
              <a:t>Reading Series: Why?</a:t>
            </a:r>
            <a:endParaRPr lang="en-US" dirty="0"/>
          </a:p>
        </p:txBody>
      </p:sp>
      <p:sp>
        <p:nvSpPr>
          <p:cNvPr id="6" name="TextBox 5"/>
          <p:cNvSpPr txBox="1"/>
          <p:nvPr/>
        </p:nvSpPr>
        <p:spPr>
          <a:xfrm>
            <a:off x="1841500" y="6039535"/>
            <a:ext cx="9017000" cy="646331"/>
          </a:xfrm>
          <a:prstGeom prst="rect">
            <a:avLst/>
          </a:prstGeom>
          <a:noFill/>
        </p:spPr>
        <p:txBody>
          <a:bodyPr wrap="square" rtlCol="0">
            <a:spAutoFit/>
          </a:bodyPr>
          <a:lstStyle/>
          <a:p>
            <a:r>
              <a:rPr lang="en-US" dirty="0"/>
              <a:t>Wenger, </a:t>
            </a:r>
            <a:r>
              <a:rPr lang="en-US" dirty="0"/>
              <a:t>E. </a:t>
            </a:r>
            <a:r>
              <a:rPr lang="en-US" i="1" dirty="0"/>
              <a:t>Communities </a:t>
            </a:r>
            <a:r>
              <a:rPr lang="en-US" i="1" dirty="0"/>
              <a:t>of Practice: Learning, Meaning, and </a:t>
            </a:r>
            <a:r>
              <a:rPr lang="en-US" i="1" dirty="0"/>
              <a:t>Identity. </a:t>
            </a:r>
            <a:r>
              <a:rPr lang="en-US" dirty="0"/>
              <a:t>Cambridge </a:t>
            </a:r>
            <a:r>
              <a:rPr lang="en-US" dirty="0"/>
              <a:t>University </a:t>
            </a:r>
            <a:r>
              <a:rPr lang="en-US" dirty="0"/>
              <a:t>Press, 1998.</a:t>
            </a:r>
            <a:endParaRPr lang="en-US" i="1" dirty="0"/>
          </a:p>
        </p:txBody>
      </p:sp>
    </p:spTree>
    <p:extLst>
      <p:ext uri="{BB962C8B-B14F-4D97-AF65-F5344CB8AC3E}">
        <p14:creationId xmlns:p14="http://schemas.microsoft.com/office/powerpoint/2010/main" val="415297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Applause and reading series</a:t>
            </a:r>
            <a:endParaRPr lang="en-US" dirty="0"/>
          </a:p>
        </p:txBody>
      </p:sp>
      <p:sp>
        <p:nvSpPr>
          <p:cNvPr id="3" name="Content Placeholder 2"/>
          <p:cNvSpPr>
            <a:spLocks noGrp="1"/>
          </p:cNvSpPr>
          <p:nvPr>
            <p:ph idx="1"/>
          </p:nvPr>
        </p:nvSpPr>
        <p:spPr/>
        <p:txBody>
          <a:bodyPr>
            <a:normAutofit/>
          </a:bodyPr>
          <a:lstStyle/>
          <a:p>
            <a:pPr marL="0" indent="0">
              <a:buNone/>
            </a:pPr>
            <a:r>
              <a:rPr lang="en-US" dirty="0"/>
              <a:t>For this study, we are working from the premise that </a:t>
            </a:r>
            <a:r>
              <a:rPr lang="en-US" dirty="0" smtClean="0"/>
              <a:t>applause in reading series</a:t>
            </a:r>
          </a:p>
          <a:p>
            <a:r>
              <a:rPr lang="en-US" dirty="0" smtClean="0"/>
              <a:t>serves </a:t>
            </a:r>
            <a:r>
              <a:rPr lang="en-US" dirty="0"/>
              <a:t>as a </a:t>
            </a:r>
            <a:r>
              <a:rPr lang="en-US" i="1" dirty="0"/>
              <a:t>discovery point </a:t>
            </a:r>
            <a:r>
              <a:rPr lang="en-US" dirty="0"/>
              <a:t>for considering how a poet interacts with an audience in a particular poetry </a:t>
            </a:r>
            <a:r>
              <a:rPr lang="en-US" dirty="0" smtClean="0"/>
              <a:t>culture</a:t>
            </a:r>
          </a:p>
          <a:p>
            <a:r>
              <a:rPr lang="en-US" dirty="0" smtClean="0"/>
              <a:t>Includes a measurable duration, of which the measure can represent </a:t>
            </a:r>
            <a:r>
              <a:rPr lang="en-US" dirty="0"/>
              <a:t>a rough index of an audience's engagement with a given </a:t>
            </a:r>
            <a:r>
              <a:rPr lang="en-US" dirty="0" smtClean="0"/>
              <a:t>reading</a:t>
            </a:r>
          </a:p>
        </p:txBody>
      </p:sp>
    </p:spTree>
    <p:extLst>
      <p:ext uri="{BB962C8B-B14F-4D97-AF65-F5344CB8AC3E}">
        <p14:creationId xmlns:p14="http://schemas.microsoft.com/office/powerpoint/2010/main" val="95578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Series: Results</a:t>
            </a:r>
            <a:endParaRPr lang="en-US" dirty="0"/>
          </a:p>
        </p:txBody>
      </p:sp>
      <p:sp>
        <p:nvSpPr>
          <p:cNvPr id="3" name="Content Placeholder 2"/>
          <p:cNvSpPr>
            <a:spLocks noGrp="1"/>
          </p:cNvSpPr>
          <p:nvPr>
            <p:ph idx="1"/>
          </p:nvPr>
        </p:nvSpPr>
        <p:spPr/>
        <p:txBody>
          <a:bodyPr>
            <a:normAutofit/>
          </a:bodyPr>
          <a:lstStyle/>
          <a:p>
            <a:r>
              <a:rPr lang="en-US" dirty="0"/>
              <a:t>F</a:t>
            </a:r>
            <a:r>
              <a:rPr lang="en-US" dirty="0" smtClean="0"/>
              <a:t>our </a:t>
            </a:r>
            <a:r>
              <a:rPr lang="en-US" dirty="0"/>
              <a:t>series from the six in our corpus that included more than 50 complete readings. </a:t>
            </a:r>
          </a:p>
          <a:p>
            <a:r>
              <a:rPr lang="en-US" dirty="0"/>
              <a:t>we see more significant differences than in our tests of individual author pairs. </a:t>
            </a:r>
            <a:endParaRPr lang="en-US" dirty="0" smtClean="0"/>
          </a:p>
          <a:p>
            <a:r>
              <a:rPr lang="en-US" dirty="0"/>
              <a:t>i</a:t>
            </a:r>
            <a:r>
              <a:rPr lang="en-US" dirty="0" smtClean="0"/>
              <a:t>nterpreting </a:t>
            </a:r>
            <a:r>
              <a:rPr lang="en-US" dirty="0"/>
              <a:t>results at the p&lt;0.05 level as </a:t>
            </a:r>
            <a:r>
              <a:rPr lang="en-US" dirty="0" smtClean="0"/>
              <a:t>significant, we see: </a:t>
            </a:r>
          </a:p>
          <a:p>
            <a:pPr lvl="1"/>
            <a:r>
              <a:rPr lang="en-US" dirty="0" smtClean="0"/>
              <a:t>The </a:t>
            </a:r>
            <a:r>
              <a:rPr lang="en-US" dirty="0"/>
              <a:t>Line Reading Series tend to contain longer total applause durations than </a:t>
            </a:r>
            <a:r>
              <a:rPr lang="en-US" dirty="0" smtClean="0"/>
              <a:t>the others</a:t>
            </a:r>
          </a:p>
          <a:p>
            <a:pPr lvl="1"/>
            <a:r>
              <a:rPr lang="en-US" dirty="0" smtClean="0"/>
              <a:t>Belladonna readings contain </a:t>
            </a:r>
            <a:r>
              <a:rPr lang="en-US" dirty="0"/>
              <a:t>significantly less applause in comparison to each of the other three series</a:t>
            </a:r>
            <a:r>
              <a:rPr lang="en-US" dirty="0" smtClean="0"/>
              <a:t>.</a:t>
            </a:r>
          </a:p>
          <a:p>
            <a:endParaRPr lang="en-US" dirty="0"/>
          </a:p>
        </p:txBody>
      </p:sp>
    </p:spTree>
    <p:extLst>
      <p:ext uri="{BB962C8B-B14F-4D97-AF65-F5344CB8AC3E}">
        <p14:creationId xmlns:p14="http://schemas.microsoft.com/office/powerpoint/2010/main" val="714499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Screen Shot 2016-05-24 at 5.34.1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197" t="21558" r="19290" b="22145"/>
          <a:stretch/>
        </p:blipFill>
        <p:spPr>
          <a:xfrm>
            <a:off x="1524001" y="571501"/>
            <a:ext cx="8930775" cy="4724401"/>
          </a:xfrm>
        </p:spPr>
      </p:pic>
      <p:sp>
        <p:nvSpPr>
          <p:cNvPr id="5" name="Rectangle 4"/>
          <p:cNvSpPr/>
          <p:nvPr/>
        </p:nvSpPr>
        <p:spPr>
          <a:xfrm>
            <a:off x="2336800" y="5295902"/>
            <a:ext cx="7569200" cy="646331"/>
          </a:xfrm>
          <a:prstGeom prst="rect">
            <a:avLst/>
          </a:prstGeom>
        </p:spPr>
        <p:txBody>
          <a:bodyPr wrap="square">
            <a:spAutoFit/>
          </a:bodyPr>
          <a:lstStyle/>
          <a:p>
            <a:r>
              <a:rPr lang="en-US" dirty="0"/>
              <a:t>P values for Pairwise Directional Mann-Whitney U Tests Between Four Reading Series' Measured Applause Durations</a:t>
            </a:r>
          </a:p>
        </p:txBody>
      </p:sp>
    </p:spTree>
    <p:extLst>
      <p:ext uri="{BB962C8B-B14F-4D97-AF65-F5344CB8AC3E}">
        <p14:creationId xmlns:p14="http://schemas.microsoft.com/office/powerpoint/2010/main" val="26963954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extBox 4"/>
          <p:cNvSpPr txBox="1"/>
          <p:nvPr/>
        </p:nvSpPr>
        <p:spPr>
          <a:xfrm>
            <a:off x="6476257" y="3322430"/>
            <a:ext cx="4096344" cy="830997"/>
          </a:xfrm>
          <a:prstGeom prst="rect">
            <a:avLst/>
          </a:prstGeom>
          <a:noFill/>
        </p:spPr>
        <p:txBody>
          <a:bodyPr wrap="none" rtlCol="0">
            <a:spAutoFit/>
          </a:bodyPr>
          <a:lstStyle/>
          <a:p>
            <a:r>
              <a:rPr lang="en-US" sz="2400" dirty="0"/>
              <a:t>Blue: mean applause length</a:t>
            </a:r>
          </a:p>
          <a:p>
            <a:r>
              <a:rPr lang="en-US" sz="2400" dirty="0"/>
              <a:t>Orange: mean recording length</a:t>
            </a:r>
            <a:endParaRPr lang="en-US" sz="2400" dirty="0"/>
          </a:p>
        </p:txBody>
      </p:sp>
      <p:sp>
        <p:nvSpPr>
          <p:cNvPr id="6" name="TextBox 5"/>
          <p:cNvSpPr txBox="1"/>
          <p:nvPr/>
        </p:nvSpPr>
        <p:spPr>
          <a:xfrm>
            <a:off x="6476257" y="2312432"/>
            <a:ext cx="4171284" cy="523220"/>
          </a:xfrm>
          <a:prstGeom prst="rect">
            <a:avLst/>
          </a:prstGeom>
          <a:noFill/>
        </p:spPr>
        <p:txBody>
          <a:bodyPr wrap="none" rtlCol="0">
            <a:spAutoFit/>
          </a:bodyPr>
          <a:lstStyle/>
          <a:p>
            <a:r>
              <a:rPr lang="en-US" sz="2800" dirty="0"/>
              <a:t>Applause by Reading Series</a:t>
            </a:r>
            <a:endParaRPr lang="en-US" sz="2800" dirty="0"/>
          </a:p>
        </p:txBody>
      </p:sp>
      <p:pic>
        <p:nvPicPr>
          <p:cNvPr id="3" name="Picture 2" descr="Screen Shot 2016-05-26 at 2.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1" y="-12700"/>
            <a:ext cx="4112433" cy="6858000"/>
          </a:xfrm>
          <a:prstGeom prst="rect">
            <a:avLst/>
          </a:prstGeom>
        </p:spPr>
      </p:pic>
    </p:spTree>
    <p:extLst>
      <p:ext uri="{BB962C8B-B14F-4D97-AF65-F5344CB8AC3E}">
        <p14:creationId xmlns:p14="http://schemas.microsoft.com/office/powerpoint/2010/main" val="36057581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The </a:t>
            </a:r>
            <a:r>
              <a:rPr lang="en-US" dirty="0"/>
              <a:t>Line (NYC</a:t>
            </a:r>
            <a:r>
              <a:rPr lang="en-US" dirty="0" smtClean="0"/>
              <a:t>): </a:t>
            </a:r>
            <a:r>
              <a:rPr lang="en-US" dirty="0"/>
              <a:t>2000 and 2004</a:t>
            </a:r>
          </a:p>
        </p:txBody>
      </p:sp>
      <p:sp>
        <p:nvSpPr>
          <p:cNvPr id="3" name="Content Placeholder 2"/>
          <p:cNvSpPr>
            <a:spLocks noGrp="1"/>
          </p:cNvSpPr>
          <p:nvPr>
            <p:ph idx="1"/>
          </p:nvPr>
        </p:nvSpPr>
        <p:spPr/>
        <p:txBody>
          <a:bodyPr>
            <a:normAutofit/>
          </a:bodyPr>
          <a:lstStyle/>
          <a:p>
            <a:r>
              <a:rPr lang="en-US" dirty="0" smtClean="0"/>
              <a:t>curated by Lytle </a:t>
            </a:r>
            <a:r>
              <a:rPr lang="en-US" dirty="0"/>
              <a:t>Shaw, a professor at New York University, and held at The Drawing Center in New York City </a:t>
            </a:r>
            <a:endParaRPr lang="en-US" dirty="0" smtClean="0"/>
          </a:p>
          <a:p>
            <a:r>
              <a:rPr lang="en-US" dirty="0" smtClean="0"/>
              <a:t>hosted </a:t>
            </a:r>
            <a:r>
              <a:rPr lang="en-US" dirty="0"/>
              <a:t>well-established, widely acclaimed poets including Jackson Mac Low, Bernadette Mayer, Jennifer </a:t>
            </a:r>
            <a:r>
              <a:rPr lang="en-US" dirty="0" err="1"/>
              <a:t>Moxley</a:t>
            </a:r>
            <a:r>
              <a:rPr lang="en-US" dirty="0"/>
              <a:t>, and Christian </a:t>
            </a:r>
            <a:r>
              <a:rPr lang="en-US" dirty="0" err="1" smtClean="0"/>
              <a:t>Bök</a:t>
            </a:r>
            <a:endParaRPr lang="en-US" dirty="0" smtClean="0"/>
          </a:p>
          <a:p>
            <a:r>
              <a:rPr lang="en-US" dirty="0" smtClean="0"/>
              <a:t>primarily </a:t>
            </a:r>
            <a:r>
              <a:rPr lang="en-US" dirty="0"/>
              <a:t>affiliated with the Language movement and experimental practices such as conceptual writing and </a:t>
            </a:r>
            <a:r>
              <a:rPr lang="en-US" dirty="0" err="1"/>
              <a:t>Flarf</a:t>
            </a:r>
            <a:r>
              <a:rPr lang="en-US" dirty="0" smtClean="0"/>
              <a:t>.</a:t>
            </a:r>
          </a:p>
        </p:txBody>
      </p:sp>
    </p:spTree>
    <p:extLst>
      <p:ext uri="{BB962C8B-B14F-4D97-AF65-F5344CB8AC3E}">
        <p14:creationId xmlns:p14="http://schemas.microsoft.com/office/powerpoint/2010/main" val="423382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 Chapter </a:t>
            </a:r>
            <a:r>
              <a:rPr lang="en-US" dirty="0"/>
              <a:t>&amp; Verse (</a:t>
            </a:r>
            <a:r>
              <a:rPr lang="en-US" dirty="0" smtClean="0"/>
              <a:t>Philadelphia): </a:t>
            </a:r>
            <a:r>
              <a:rPr lang="en-US" dirty="0"/>
              <a:t>2008-2012</a:t>
            </a:r>
          </a:p>
        </p:txBody>
      </p:sp>
      <p:sp>
        <p:nvSpPr>
          <p:cNvPr id="3" name="Content Placeholder 2"/>
          <p:cNvSpPr>
            <a:spLocks noGrp="1"/>
          </p:cNvSpPr>
          <p:nvPr>
            <p:ph idx="1"/>
          </p:nvPr>
        </p:nvSpPr>
        <p:spPr/>
        <p:txBody>
          <a:bodyPr>
            <a:normAutofit/>
          </a:bodyPr>
          <a:lstStyle/>
          <a:p>
            <a:r>
              <a:rPr lang="en-US" dirty="0" smtClean="0"/>
              <a:t>includes </a:t>
            </a:r>
            <a:r>
              <a:rPr lang="en-US" dirty="0"/>
              <a:t>poets living in Philadelphia (</a:t>
            </a:r>
            <a:r>
              <a:rPr lang="en-US" dirty="0" err="1"/>
              <a:t>Linh</a:t>
            </a:r>
            <a:r>
              <a:rPr lang="en-US" dirty="0"/>
              <a:t> </a:t>
            </a:r>
            <a:r>
              <a:rPr lang="en-US" dirty="0" err="1"/>
              <a:t>Dinh</a:t>
            </a:r>
            <a:r>
              <a:rPr lang="en-US" dirty="0"/>
              <a:t>, Emily </a:t>
            </a:r>
            <a:r>
              <a:rPr lang="en-US" dirty="0" err="1"/>
              <a:t>Abendroth</a:t>
            </a:r>
            <a:r>
              <a:rPr lang="en-US" dirty="0"/>
              <a:t>), </a:t>
            </a:r>
            <a:endParaRPr lang="en-US" dirty="0" smtClean="0"/>
          </a:p>
          <a:p>
            <a:r>
              <a:rPr lang="en-US" dirty="0" smtClean="0"/>
              <a:t>associated </a:t>
            </a:r>
            <a:r>
              <a:rPr lang="en-US" dirty="0"/>
              <a:t>with poetics grad programs at the University of Pennsylvania and Temple </a:t>
            </a:r>
            <a:r>
              <a:rPr lang="en-US" dirty="0" smtClean="0"/>
              <a:t>University, the </a:t>
            </a:r>
            <a:r>
              <a:rPr lang="en-US" dirty="0"/>
              <a:t>SUNY-Buffalo poetics </a:t>
            </a:r>
            <a:r>
              <a:rPr lang="en-US" dirty="0" smtClean="0"/>
              <a:t>program (</a:t>
            </a:r>
            <a:r>
              <a:rPr lang="en-US" dirty="0"/>
              <a:t>Brian </a:t>
            </a:r>
            <a:r>
              <a:rPr lang="en-US" dirty="0" err="1"/>
              <a:t>Teare</a:t>
            </a:r>
            <a:r>
              <a:rPr lang="en-US" dirty="0"/>
              <a:t>, Sarah </a:t>
            </a:r>
            <a:r>
              <a:rPr lang="en-US" dirty="0" smtClean="0"/>
              <a:t>Dowling, Joey </a:t>
            </a:r>
            <a:r>
              <a:rPr lang="en-US" dirty="0" err="1" smtClean="0"/>
              <a:t>Yearous-Algozin</a:t>
            </a:r>
            <a:r>
              <a:rPr lang="en-US" dirty="0" smtClean="0"/>
              <a:t>, Kristen Gallagher).</a:t>
            </a:r>
            <a:endParaRPr lang="en-US" dirty="0"/>
          </a:p>
        </p:txBody>
      </p:sp>
    </p:spTree>
    <p:extLst>
      <p:ext uri="{BB962C8B-B14F-4D97-AF65-F5344CB8AC3E}">
        <p14:creationId xmlns:p14="http://schemas.microsoft.com/office/powerpoint/2010/main" val="2847718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3. Segue </a:t>
            </a:r>
            <a:r>
              <a:rPr lang="en-US" dirty="0"/>
              <a:t>Bowery Poetry Club (NYC</a:t>
            </a:r>
            <a:r>
              <a:rPr lang="en-US" dirty="0" smtClean="0"/>
              <a:t>): </a:t>
            </a:r>
            <a:r>
              <a:rPr lang="en-US" dirty="0"/>
              <a:t>2002-2012</a:t>
            </a:r>
          </a:p>
        </p:txBody>
      </p:sp>
      <p:sp>
        <p:nvSpPr>
          <p:cNvPr id="3" name="Content Placeholder 2"/>
          <p:cNvSpPr>
            <a:spLocks noGrp="1"/>
          </p:cNvSpPr>
          <p:nvPr>
            <p:ph idx="1"/>
          </p:nvPr>
        </p:nvSpPr>
        <p:spPr/>
        <p:txBody>
          <a:bodyPr>
            <a:normAutofit/>
          </a:bodyPr>
          <a:lstStyle/>
          <a:p>
            <a:r>
              <a:rPr lang="en-US" dirty="0" smtClean="0"/>
              <a:t>was </a:t>
            </a:r>
            <a:r>
              <a:rPr lang="en-US" dirty="0"/>
              <a:t>held at the Bowery Poetry Club in New York's East Village. </a:t>
            </a:r>
            <a:endParaRPr lang="en-US" dirty="0" smtClean="0"/>
          </a:p>
          <a:p>
            <a:r>
              <a:rPr lang="en-US" dirty="0"/>
              <a:t>f</a:t>
            </a:r>
            <a:r>
              <a:rPr lang="en-US" dirty="0" smtClean="0"/>
              <a:t>ounded </a:t>
            </a:r>
            <a:r>
              <a:rPr lang="en-US" dirty="0"/>
              <a:t>by Ted Greenwald and Charles Bernstein as the Ear Inn Reading Series in 1978, it has been run by James Sherry's Segue Foundation since 1998, </a:t>
            </a:r>
            <a:endParaRPr lang="en-US" dirty="0" smtClean="0"/>
          </a:p>
          <a:p>
            <a:r>
              <a:rPr lang="en-US" dirty="0" smtClean="0"/>
              <a:t>with </a:t>
            </a:r>
            <a:r>
              <a:rPr lang="en-US" dirty="0"/>
              <a:t>separate curators for fall, winter, and spring seasons. </a:t>
            </a:r>
          </a:p>
        </p:txBody>
      </p:sp>
    </p:spTree>
    <p:extLst>
      <p:ext uri="{BB962C8B-B14F-4D97-AF65-F5344CB8AC3E}">
        <p14:creationId xmlns:p14="http://schemas.microsoft.com/office/powerpoint/2010/main" val="1567864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Belladonna </a:t>
            </a:r>
            <a:r>
              <a:rPr lang="en-US" dirty="0"/>
              <a:t>(NYC</a:t>
            </a:r>
            <a:r>
              <a:rPr lang="en-US" dirty="0" smtClean="0"/>
              <a:t>) 1999-today</a:t>
            </a:r>
            <a:endParaRPr lang="en-US" dirty="0"/>
          </a:p>
        </p:txBody>
      </p:sp>
      <p:sp>
        <p:nvSpPr>
          <p:cNvPr id="3" name="Content Placeholder 2"/>
          <p:cNvSpPr>
            <a:spLocks noGrp="1"/>
          </p:cNvSpPr>
          <p:nvPr>
            <p:ph idx="1"/>
          </p:nvPr>
        </p:nvSpPr>
        <p:spPr/>
        <p:txBody>
          <a:bodyPr>
            <a:normAutofit/>
          </a:bodyPr>
          <a:lstStyle/>
          <a:p>
            <a:r>
              <a:rPr lang="en-US" dirty="0" smtClean="0"/>
              <a:t>run </a:t>
            </a:r>
            <a:r>
              <a:rPr lang="en-US" dirty="0"/>
              <a:t>by a feminist avant-garde collective that also runs an independent press. </a:t>
            </a:r>
            <a:endParaRPr lang="en-US" dirty="0" smtClean="0"/>
          </a:p>
          <a:p>
            <a:r>
              <a:rPr lang="en-US" dirty="0" smtClean="0"/>
              <a:t>typically </a:t>
            </a:r>
            <a:r>
              <a:rPr lang="en-US" dirty="0"/>
              <a:t>hosted at bookstores, festivals, and other performance venues (such as the Bowery Poetry Club</a:t>
            </a:r>
            <a:r>
              <a:rPr lang="en-US" dirty="0" smtClean="0"/>
              <a:t>)</a:t>
            </a:r>
          </a:p>
          <a:p>
            <a:r>
              <a:rPr lang="en-US" dirty="0" smtClean="0"/>
              <a:t>readers </a:t>
            </a:r>
            <a:r>
              <a:rPr lang="en-US" dirty="0"/>
              <a:t>for the series, almost all of them women, have included Language poets (Carla </a:t>
            </a:r>
            <a:r>
              <a:rPr lang="en-US" dirty="0" err="1"/>
              <a:t>Harryman</a:t>
            </a:r>
            <a:r>
              <a:rPr lang="en-US" dirty="0"/>
              <a:t>, Lyn </a:t>
            </a:r>
            <a:r>
              <a:rPr lang="en-US" dirty="0" err="1"/>
              <a:t>Hejinian</a:t>
            </a:r>
            <a:r>
              <a:rPr lang="en-US" dirty="0"/>
              <a:t>), younger Beat-affiliated writers (Anne Waldman, Leslie </a:t>
            </a:r>
            <a:r>
              <a:rPr lang="en-US" dirty="0" err="1"/>
              <a:t>Scalapino</a:t>
            </a:r>
            <a:r>
              <a:rPr lang="en-US" dirty="0"/>
              <a:t>), and descendants of the New York School tradition (Alice </a:t>
            </a:r>
            <a:r>
              <a:rPr lang="en-US" dirty="0" err="1"/>
              <a:t>Notley</a:t>
            </a:r>
            <a:r>
              <a:rPr lang="en-US" dirty="0"/>
              <a:t>, Erica Kaufman). </a:t>
            </a:r>
            <a:endParaRPr lang="en-US" dirty="0" smtClean="0"/>
          </a:p>
          <a:p>
            <a:r>
              <a:rPr lang="en-US" dirty="0" smtClean="0"/>
              <a:t>hosts </a:t>
            </a:r>
            <a:r>
              <a:rPr lang="en-US" dirty="0"/>
              <a:t>poets who are both widely acclaimed and affiliated with universities alongside largely unknown artists.</a:t>
            </a:r>
          </a:p>
        </p:txBody>
      </p:sp>
    </p:spTree>
    <p:extLst>
      <p:ext uri="{BB962C8B-B14F-4D97-AF65-F5344CB8AC3E}">
        <p14:creationId xmlns:p14="http://schemas.microsoft.com/office/powerpoint/2010/main" val="3390823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TextBox 4"/>
          <p:cNvSpPr txBox="1"/>
          <p:nvPr/>
        </p:nvSpPr>
        <p:spPr>
          <a:xfrm>
            <a:off x="6476257" y="3322430"/>
            <a:ext cx="4096344" cy="830997"/>
          </a:xfrm>
          <a:prstGeom prst="rect">
            <a:avLst/>
          </a:prstGeom>
          <a:noFill/>
        </p:spPr>
        <p:txBody>
          <a:bodyPr wrap="none" rtlCol="0">
            <a:spAutoFit/>
          </a:bodyPr>
          <a:lstStyle/>
          <a:p>
            <a:r>
              <a:rPr lang="en-US" sz="2400" dirty="0"/>
              <a:t>Blue: mean applause length</a:t>
            </a:r>
          </a:p>
          <a:p>
            <a:r>
              <a:rPr lang="en-US" sz="2400" dirty="0"/>
              <a:t>Orange: mean recording length</a:t>
            </a:r>
            <a:endParaRPr lang="en-US" sz="2400" dirty="0"/>
          </a:p>
        </p:txBody>
      </p:sp>
      <p:sp>
        <p:nvSpPr>
          <p:cNvPr id="6" name="TextBox 5"/>
          <p:cNvSpPr txBox="1"/>
          <p:nvPr/>
        </p:nvSpPr>
        <p:spPr>
          <a:xfrm>
            <a:off x="6476257" y="2312432"/>
            <a:ext cx="4171284" cy="523220"/>
          </a:xfrm>
          <a:prstGeom prst="rect">
            <a:avLst/>
          </a:prstGeom>
          <a:noFill/>
        </p:spPr>
        <p:txBody>
          <a:bodyPr wrap="none" rtlCol="0">
            <a:spAutoFit/>
          </a:bodyPr>
          <a:lstStyle/>
          <a:p>
            <a:r>
              <a:rPr lang="en-US" sz="2800" dirty="0"/>
              <a:t>Applause by Reading Series</a:t>
            </a:r>
            <a:endParaRPr lang="en-US" sz="2800" dirty="0"/>
          </a:p>
        </p:txBody>
      </p:sp>
      <p:pic>
        <p:nvPicPr>
          <p:cNvPr id="3" name="Picture 2" descr="Screen Shot 2016-05-26 at 2.22.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1" y="-12700"/>
            <a:ext cx="4112433" cy="6858000"/>
          </a:xfrm>
          <a:prstGeom prst="rect">
            <a:avLst/>
          </a:prstGeom>
        </p:spPr>
      </p:pic>
    </p:spTree>
    <p:extLst>
      <p:ext uri="{BB962C8B-B14F-4D97-AF65-F5344CB8AC3E}">
        <p14:creationId xmlns:p14="http://schemas.microsoft.com/office/powerpoint/2010/main" val="25706761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 Why Applause in </a:t>
            </a:r>
            <a:r>
              <a:rPr lang="en-US" dirty="0" err="1" smtClean="0"/>
              <a:t>PennSound</a:t>
            </a:r>
            <a:r>
              <a:rPr lang="en-US" dirty="0" smtClean="0"/>
              <a:t>?</a:t>
            </a:r>
            <a:endParaRPr lang="en-US" dirty="0"/>
          </a:p>
        </p:txBody>
      </p:sp>
      <p:sp>
        <p:nvSpPr>
          <p:cNvPr id="5" name="Content Placeholder 4"/>
          <p:cNvSpPr>
            <a:spLocks noGrp="1"/>
          </p:cNvSpPr>
          <p:nvPr>
            <p:ph idx="1"/>
          </p:nvPr>
        </p:nvSpPr>
        <p:spPr/>
        <p:txBody>
          <a:bodyPr/>
          <a:lstStyle/>
          <a:p>
            <a:r>
              <a:rPr lang="en-US" dirty="0" smtClean="0"/>
              <a:t>Applause as </a:t>
            </a:r>
            <a:r>
              <a:rPr lang="en-US" dirty="0"/>
              <a:t>delimiter between introduction and start of </a:t>
            </a:r>
            <a:r>
              <a:rPr lang="en-US" dirty="0" smtClean="0"/>
              <a:t>reading. </a:t>
            </a:r>
          </a:p>
          <a:p>
            <a:pPr marL="0" indent="0">
              <a:buNone/>
            </a:pPr>
            <a:endParaRPr lang="en-US" dirty="0"/>
          </a:p>
          <a:p>
            <a:r>
              <a:rPr lang="en-US" dirty="0" smtClean="0"/>
              <a:t>Who is introducing?</a:t>
            </a:r>
            <a:endParaRPr lang="en-US" dirty="0"/>
          </a:p>
          <a:p>
            <a:pPr marL="0" indent="0">
              <a:buNone/>
            </a:pPr>
            <a:endParaRPr lang="en-US" dirty="0"/>
          </a:p>
        </p:txBody>
      </p:sp>
    </p:spTree>
    <p:extLst>
      <p:ext uri="{BB962C8B-B14F-4D97-AF65-F5344CB8AC3E}">
        <p14:creationId xmlns:p14="http://schemas.microsoft.com/office/powerpoint/2010/main" val="3221934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a:t>
            </a:r>
            <a:r>
              <a:rPr lang="en-US" dirty="0"/>
              <a:t>For me, as a Jew and as a woman, the very act of speaking out, the act of 'coming to voice' [bell hooks], is intrinsically a political one. One of the many ways of ensuring women's powerlessness has been the suppression of voice</a:t>
            </a:r>
            <a:r>
              <a:rPr lang="en-US" dirty="0" smtClean="0"/>
              <a:t>.”</a:t>
            </a:r>
          </a:p>
          <a:p>
            <a:pPr marL="0" indent="0">
              <a:buNone/>
            </a:pPr>
            <a:endParaRPr lang="en-US" dirty="0" smtClean="0"/>
          </a:p>
          <a:p>
            <a:pPr marL="0" indent="0">
              <a:buNone/>
            </a:pPr>
            <a:r>
              <a:rPr lang="en-US" sz="2000" dirty="0"/>
              <a:t>Thorn, L. (1999). Poetic Dis/closure. In S. Wade and P. </a:t>
            </a:r>
            <a:r>
              <a:rPr lang="en-US" sz="2000" dirty="0" err="1"/>
              <a:t>Munden</a:t>
            </a:r>
            <a:r>
              <a:rPr lang="en-US" sz="2000" dirty="0"/>
              <a:t> (Eds.), </a:t>
            </a:r>
            <a:r>
              <a:rPr lang="en-US" sz="2000" i="1" dirty="0"/>
              <a:t>Reading the Applause</a:t>
            </a:r>
            <a:r>
              <a:rPr lang="en-US" sz="2000" dirty="0"/>
              <a:t>. York: Talking Shop.</a:t>
            </a:r>
          </a:p>
        </p:txBody>
      </p:sp>
    </p:spTree>
    <p:extLst>
      <p:ext uri="{BB962C8B-B14F-4D97-AF65-F5344CB8AC3E}">
        <p14:creationId xmlns:p14="http://schemas.microsoft.com/office/powerpoint/2010/main" val="14484886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i="1" dirty="0" smtClean="0"/>
              <a:t>Thank you</a:t>
            </a:r>
            <a:r>
              <a:rPr lang="en-US" dirty="0" smtClean="0"/>
              <a:t>!</a:t>
            </a:r>
          </a:p>
          <a:p>
            <a:pPr marL="0" indent="0">
              <a:buNone/>
            </a:pPr>
            <a:r>
              <a:rPr lang="en-US" dirty="0" smtClean="0"/>
              <a:t>Questions? </a:t>
            </a:r>
          </a:p>
          <a:p>
            <a:pPr marL="0" indent="0" algn="ctr">
              <a:buNone/>
            </a:pPr>
            <a:r>
              <a:rPr lang="en-US" dirty="0" smtClean="0">
                <a:hlinkClick r:id="rId2"/>
              </a:rPr>
              <a:t>tclement@ischool.utexas.edu</a:t>
            </a:r>
            <a:endParaRPr lang="en-US" dirty="0" smtClean="0"/>
          </a:p>
          <a:p>
            <a:pPr marL="0" indent="0" algn="ctr">
              <a:buNone/>
            </a:pPr>
            <a:endParaRPr lang="en-US" sz="2400" dirty="0"/>
          </a:p>
          <a:p>
            <a:pPr marL="0" indent="0">
              <a:buNone/>
            </a:pPr>
            <a:endParaRPr lang="en-US" sz="2400" i="1" dirty="0"/>
          </a:p>
        </p:txBody>
      </p:sp>
      <p:pic>
        <p:nvPicPr>
          <p:cNvPr id="4" name="Picture 3" descr="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029" y="6119199"/>
            <a:ext cx="1930400" cy="640830"/>
          </a:xfrm>
          <a:prstGeom prst="rect">
            <a:avLst/>
          </a:prstGeom>
        </p:spPr>
      </p:pic>
      <p:sp>
        <p:nvSpPr>
          <p:cNvPr id="5" name="TextBox 4"/>
          <p:cNvSpPr txBox="1"/>
          <p:nvPr/>
        </p:nvSpPr>
        <p:spPr>
          <a:xfrm>
            <a:off x="1981200" y="3509644"/>
            <a:ext cx="8042662" cy="2308324"/>
          </a:xfrm>
          <a:prstGeom prst="rect">
            <a:avLst/>
          </a:prstGeom>
          <a:noFill/>
        </p:spPr>
        <p:txBody>
          <a:bodyPr wrap="none" rtlCol="0">
            <a:spAutoFit/>
          </a:bodyPr>
          <a:lstStyle/>
          <a:p>
            <a:r>
              <a:rPr lang="en-US" sz="3600" dirty="0"/>
              <a:t>Special thanks </a:t>
            </a:r>
            <a:r>
              <a:rPr lang="en-US" sz="3600" dirty="0"/>
              <a:t>to Steve </a:t>
            </a:r>
            <a:r>
              <a:rPr lang="en-US" sz="3600" dirty="0"/>
              <a:t>McLaughlin, David </a:t>
            </a:r>
            <a:br>
              <a:rPr lang="en-US" sz="3600" dirty="0"/>
            </a:br>
            <a:r>
              <a:rPr lang="en-US" sz="3600" dirty="0" err="1"/>
              <a:t>Tcheng</a:t>
            </a:r>
            <a:r>
              <a:rPr lang="en-US" sz="3600" dirty="0"/>
              <a:t>, and Loretta </a:t>
            </a:r>
            <a:r>
              <a:rPr lang="en-US" sz="3600" dirty="0" err="1"/>
              <a:t>Auvil</a:t>
            </a:r>
            <a:r>
              <a:rPr lang="en-US" sz="3600" dirty="0"/>
              <a:t>, the National </a:t>
            </a:r>
          </a:p>
          <a:p>
            <a:r>
              <a:rPr lang="en-US" sz="3600" dirty="0"/>
              <a:t>Endowment for the Humanities, and </a:t>
            </a:r>
          </a:p>
          <a:p>
            <a:r>
              <a:rPr lang="en-US" sz="3600" dirty="0"/>
              <a:t>the School of Information at UT Austin</a:t>
            </a:r>
            <a:endParaRPr lang="en-US" sz="3600" dirty="0"/>
          </a:p>
        </p:txBody>
      </p:sp>
    </p:spTree>
    <p:extLst>
      <p:ext uri="{BB962C8B-B14F-4D97-AF65-F5344CB8AC3E}">
        <p14:creationId xmlns:p14="http://schemas.microsoft.com/office/powerpoint/2010/main" val="29630142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Using ARLO to read Sound</a:t>
            </a:r>
            <a:endParaRPr lang="en-US" dirty="0"/>
          </a:p>
        </p:txBody>
      </p:sp>
      <p:sp>
        <p:nvSpPr>
          <p:cNvPr id="6" name="Content Placeholder 5"/>
          <p:cNvSpPr>
            <a:spLocks noGrp="1"/>
          </p:cNvSpPr>
          <p:nvPr>
            <p:ph idx="1"/>
          </p:nvPr>
        </p:nvSpPr>
        <p:spPr>
          <a:xfrm>
            <a:off x="1876940" y="1440548"/>
            <a:ext cx="8229600" cy="4012279"/>
          </a:xfrm>
        </p:spPr>
        <p:txBody>
          <a:bodyPr/>
          <a:lstStyle/>
          <a:p>
            <a:pPr marL="0" indent="0">
              <a:buNone/>
            </a:pPr>
            <a:r>
              <a:rPr lang="en-US" dirty="0" smtClean="0"/>
              <a:t>“What </a:t>
            </a:r>
            <a:r>
              <a:rPr lang="en-US" dirty="0"/>
              <a:t>if there were a </a:t>
            </a:r>
            <a:r>
              <a:rPr lang="en-US" dirty="0" smtClean="0"/>
              <a:t>way . . .  </a:t>
            </a:r>
            <a:r>
              <a:rPr lang="en-US" dirty="0"/>
              <a:t>to locate other recordings from the CPS in </a:t>
            </a:r>
            <a:r>
              <a:rPr lang="en-US" dirty="0" err="1"/>
              <a:t>PennSound</a:t>
            </a:r>
            <a:r>
              <a:rPr lang="en-US" dirty="0"/>
              <a:t>, by using machine listening to conduct pattern recognition on the ubiquitous hiss in these recordings</a:t>
            </a:r>
            <a:r>
              <a:rPr lang="en-US" dirty="0" smtClean="0"/>
              <a:t>?”</a:t>
            </a:r>
            <a:endParaRPr lang="en-US" dirty="0"/>
          </a:p>
        </p:txBody>
      </p:sp>
      <p:sp>
        <p:nvSpPr>
          <p:cNvPr id="5" name="TextBox 4"/>
          <p:cNvSpPr txBox="1"/>
          <p:nvPr/>
        </p:nvSpPr>
        <p:spPr>
          <a:xfrm>
            <a:off x="2447030" y="5452826"/>
            <a:ext cx="7367860" cy="923330"/>
          </a:xfrm>
          <a:prstGeom prst="rect">
            <a:avLst/>
          </a:prstGeom>
          <a:noFill/>
        </p:spPr>
        <p:txBody>
          <a:bodyPr wrap="none" rtlCol="0">
            <a:spAutoFit/>
          </a:bodyPr>
          <a:lstStyle/>
          <a:p>
            <a:r>
              <a:rPr lang="en-US" dirty="0" err="1"/>
              <a:t>Mustazza</a:t>
            </a:r>
            <a:r>
              <a:rPr lang="en-US" dirty="0"/>
              <a:t>, C. “The noise is the content: Toward computationally </a:t>
            </a:r>
            <a:r>
              <a:rPr lang="en-US" dirty="0"/>
              <a:t>determining </a:t>
            </a:r>
          </a:p>
          <a:p>
            <a:r>
              <a:rPr lang="en-US" dirty="0"/>
              <a:t>the </a:t>
            </a:r>
            <a:r>
              <a:rPr lang="en-US" dirty="0"/>
              <a:t>provenance of poetry recordings using ARLO”. Jacket2.  10 Jan. 2015.</a:t>
            </a:r>
          </a:p>
          <a:p>
            <a:endParaRPr lang="en-US" dirty="0"/>
          </a:p>
        </p:txBody>
      </p:sp>
      <p:sp>
        <p:nvSpPr>
          <p:cNvPr id="7" name="Content Placeholder 2"/>
          <p:cNvSpPr txBox="1">
            <a:spLocks/>
          </p:cNvSpPr>
          <p:nvPr/>
        </p:nvSpPr>
        <p:spPr>
          <a:xfrm>
            <a:off x="1981200" y="1600201"/>
            <a:ext cx="8229600" cy="7312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p>
        </p:txBody>
      </p:sp>
    </p:spTree>
    <p:extLst>
      <p:ext uri="{BB962C8B-B14F-4D97-AF65-F5344CB8AC3E}">
        <p14:creationId xmlns:p14="http://schemas.microsoft.com/office/powerpoint/2010/main" val="252265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Line: Language poets who create </a:t>
            </a:r>
            <a:r>
              <a:rPr lang="en-US" dirty="0"/>
              <a:t>disjunctive poetry that relies on reader and audience participation in the meaning-making process</a:t>
            </a:r>
            <a:r>
              <a:rPr lang="en-US" dirty="0" smtClean="0"/>
              <a:t>.</a:t>
            </a:r>
          </a:p>
          <a:p>
            <a:endParaRPr lang="en-US" dirty="0"/>
          </a:p>
        </p:txBody>
      </p:sp>
    </p:spTree>
    <p:extLst>
      <p:ext uri="{BB962C8B-B14F-4D97-AF65-F5344CB8AC3E}">
        <p14:creationId xmlns:p14="http://schemas.microsoft.com/office/powerpoint/2010/main" val="882730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Using ARLO to read Sound</a:t>
            </a:r>
            <a:endParaRPr lang="en-US" dirty="0"/>
          </a:p>
        </p:txBody>
      </p:sp>
      <p:sp>
        <p:nvSpPr>
          <p:cNvPr id="6" name="Content Placeholder 5"/>
          <p:cNvSpPr>
            <a:spLocks noGrp="1"/>
          </p:cNvSpPr>
          <p:nvPr>
            <p:ph idx="1"/>
          </p:nvPr>
        </p:nvSpPr>
        <p:spPr>
          <a:xfrm>
            <a:off x="2215902" y="1440548"/>
            <a:ext cx="7890638" cy="4012279"/>
          </a:xfrm>
        </p:spPr>
        <p:txBody>
          <a:bodyPr/>
          <a:lstStyle/>
          <a:p>
            <a:pPr marL="0" indent="0">
              <a:buNone/>
            </a:pPr>
            <a:r>
              <a:rPr lang="en-US" dirty="0" smtClean="0"/>
              <a:t>“When </a:t>
            </a:r>
            <a:r>
              <a:rPr lang="en-US" dirty="0"/>
              <a:t>audience members laugh in the midst of a poetry recording, they remind the listener that she is not listening to a </a:t>
            </a:r>
            <a:r>
              <a:rPr lang="en-US" dirty="0" err="1"/>
              <a:t>monologic</a:t>
            </a:r>
            <a:r>
              <a:rPr lang="en-US" dirty="0"/>
              <a:t> performance but to a dialogic exchange</a:t>
            </a:r>
            <a:r>
              <a:rPr lang="en-US" dirty="0" smtClean="0"/>
              <a:t>.” </a:t>
            </a:r>
            <a:endParaRPr lang="en-US" dirty="0"/>
          </a:p>
        </p:txBody>
      </p:sp>
      <p:sp>
        <p:nvSpPr>
          <p:cNvPr id="5" name="TextBox 4"/>
          <p:cNvSpPr txBox="1"/>
          <p:nvPr/>
        </p:nvSpPr>
        <p:spPr>
          <a:xfrm>
            <a:off x="2892501" y="5796034"/>
            <a:ext cx="5993573" cy="646331"/>
          </a:xfrm>
          <a:prstGeom prst="rect">
            <a:avLst/>
          </a:prstGeom>
          <a:noFill/>
        </p:spPr>
        <p:txBody>
          <a:bodyPr wrap="none" rtlCol="0">
            <a:spAutoFit/>
          </a:bodyPr>
          <a:lstStyle/>
          <a:p>
            <a:r>
              <a:rPr lang="en-US" dirty="0" err="1"/>
              <a:t>Rettberg</a:t>
            </a:r>
            <a:r>
              <a:rPr lang="en-US" dirty="0"/>
              <a:t>, E. “Hearing the Audience”. </a:t>
            </a:r>
            <a:r>
              <a:rPr lang="en-US" i="1" dirty="0"/>
              <a:t>Jacket2</a:t>
            </a:r>
            <a:r>
              <a:rPr lang="en-US" dirty="0"/>
              <a:t>.  26 March 2015.</a:t>
            </a:r>
          </a:p>
          <a:p>
            <a:endParaRPr lang="en-US" dirty="0"/>
          </a:p>
        </p:txBody>
      </p:sp>
      <p:sp>
        <p:nvSpPr>
          <p:cNvPr id="7" name="Content Placeholder 2"/>
          <p:cNvSpPr txBox="1">
            <a:spLocks/>
          </p:cNvSpPr>
          <p:nvPr/>
        </p:nvSpPr>
        <p:spPr>
          <a:xfrm>
            <a:off x="1981200" y="1600201"/>
            <a:ext cx="8229600" cy="7312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p>
        </p:txBody>
      </p:sp>
    </p:spTree>
    <p:extLst>
      <p:ext uri="{BB962C8B-B14F-4D97-AF65-F5344CB8AC3E}">
        <p14:creationId xmlns:p14="http://schemas.microsoft.com/office/powerpoint/2010/main" val="4043178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Using ARLO to read Sound</a:t>
            </a:r>
            <a:endParaRPr lang="en-US" dirty="0"/>
          </a:p>
        </p:txBody>
      </p:sp>
      <p:sp>
        <p:nvSpPr>
          <p:cNvPr id="6" name="Content Placeholder 5"/>
          <p:cNvSpPr>
            <a:spLocks noGrp="1"/>
          </p:cNvSpPr>
          <p:nvPr>
            <p:ph idx="1"/>
          </p:nvPr>
        </p:nvSpPr>
        <p:spPr>
          <a:xfrm>
            <a:off x="1876940" y="1440548"/>
            <a:ext cx="8229600" cy="4012279"/>
          </a:xfrm>
        </p:spPr>
        <p:txBody>
          <a:bodyPr>
            <a:normAutofit/>
          </a:bodyPr>
          <a:lstStyle/>
          <a:p>
            <a:pPr marL="0" indent="0">
              <a:buNone/>
            </a:pPr>
            <a:r>
              <a:rPr lang="en-US" dirty="0" smtClean="0"/>
              <a:t>“</a:t>
            </a:r>
            <a:r>
              <a:rPr lang="en-US" dirty="0"/>
              <a:t>In particular, I wanted to compare variant recordings in terms of tempo, loudness, pitch range, tension, rhythm, and voice quality (to adopt widely accepted terms for paralinguistic features of speech</a:t>
            </a:r>
            <a:r>
              <a:rPr lang="en-US" dirty="0" smtClean="0"/>
              <a:t>) . . . I </a:t>
            </a:r>
            <a:r>
              <a:rPr lang="en-US" dirty="0"/>
              <a:t>wanted to look at a group of known calls/poems and come to better understand their points of difference and correspondence</a:t>
            </a:r>
            <a:r>
              <a:rPr lang="en-US" dirty="0" smtClean="0"/>
              <a:t>.”</a:t>
            </a:r>
            <a:endParaRPr lang="en-US" dirty="0"/>
          </a:p>
        </p:txBody>
      </p:sp>
      <p:sp>
        <p:nvSpPr>
          <p:cNvPr id="5" name="TextBox 4"/>
          <p:cNvSpPr txBox="1"/>
          <p:nvPr/>
        </p:nvSpPr>
        <p:spPr>
          <a:xfrm>
            <a:off x="1989828" y="5452826"/>
            <a:ext cx="8116713" cy="923330"/>
          </a:xfrm>
          <a:prstGeom prst="rect">
            <a:avLst/>
          </a:prstGeom>
          <a:noFill/>
        </p:spPr>
        <p:txBody>
          <a:bodyPr wrap="none" rtlCol="0">
            <a:spAutoFit/>
          </a:bodyPr>
          <a:lstStyle/>
          <a:p>
            <a:r>
              <a:rPr lang="en-US" dirty="0"/>
              <a:t>Sherwood, K. “Distanced sounding: ARLO as a tool for the analysis and visualization </a:t>
            </a:r>
            <a:endParaRPr lang="en-US" dirty="0"/>
          </a:p>
          <a:p>
            <a:r>
              <a:rPr lang="en-US" dirty="0"/>
              <a:t>of </a:t>
            </a:r>
            <a:r>
              <a:rPr lang="en-US" dirty="0"/>
              <a:t>versioning phenomena within poetry </a:t>
            </a:r>
            <a:r>
              <a:rPr lang="en-US" dirty="0"/>
              <a:t>audio” </a:t>
            </a:r>
            <a:r>
              <a:rPr lang="en-US" i="1" dirty="0"/>
              <a:t>Jacket2</a:t>
            </a:r>
            <a:r>
              <a:rPr lang="en-US" dirty="0"/>
              <a:t>. 2 March 2015.</a:t>
            </a:r>
          </a:p>
          <a:p>
            <a:endParaRPr lang="en-US" dirty="0"/>
          </a:p>
        </p:txBody>
      </p:sp>
      <p:sp>
        <p:nvSpPr>
          <p:cNvPr id="7" name="Content Placeholder 2"/>
          <p:cNvSpPr txBox="1">
            <a:spLocks/>
          </p:cNvSpPr>
          <p:nvPr/>
        </p:nvSpPr>
        <p:spPr>
          <a:xfrm>
            <a:off x="1981200" y="1600201"/>
            <a:ext cx="8229600" cy="7312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p>
        </p:txBody>
      </p:sp>
    </p:spTree>
    <p:extLst>
      <p:ext uri="{BB962C8B-B14F-4D97-AF65-F5344CB8AC3E}">
        <p14:creationId xmlns:p14="http://schemas.microsoft.com/office/powerpoint/2010/main" val="156257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Using ARLO to read Sound</a:t>
            </a:r>
            <a:endParaRPr lang="en-US" dirty="0"/>
          </a:p>
        </p:txBody>
      </p:sp>
      <p:sp>
        <p:nvSpPr>
          <p:cNvPr id="6" name="Content Placeholder 5"/>
          <p:cNvSpPr>
            <a:spLocks noGrp="1"/>
          </p:cNvSpPr>
          <p:nvPr>
            <p:ph idx="1"/>
          </p:nvPr>
        </p:nvSpPr>
        <p:spPr>
          <a:xfrm>
            <a:off x="1876940" y="1440548"/>
            <a:ext cx="8229600" cy="4012279"/>
          </a:xfrm>
        </p:spPr>
        <p:txBody>
          <a:bodyPr/>
          <a:lstStyle/>
          <a:p>
            <a:pPr marL="0" indent="0">
              <a:buNone/>
            </a:pPr>
            <a:r>
              <a:rPr lang="en-US" dirty="0" smtClean="0"/>
              <a:t>“She employs </a:t>
            </a:r>
            <a:r>
              <a:rPr lang="en-US" dirty="0"/>
              <a:t>line graphs of intonation patterns to demonstrate one version of the neutral style, termed monotonous </a:t>
            </a:r>
            <a:r>
              <a:rPr lang="en-US" dirty="0" smtClean="0"/>
              <a:t>incantation.”</a:t>
            </a:r>
            <a:endParaRPr lang="en-US" dirty="0"/>
          </a:p>
        </p:txBody>
      </p:sp>
      <p:sp>
        <p:nvSpPr>
          <p:cNvPr id="5" name="TextBox 4"/>
          <p:cNvSpPr txBox="1"/>
          <p:nvPr/>
        </p:nvSpPr>
        <p:spPr>
          <a:xfrm>
            <a:off x="2447031" y="5452826"/>
            <a:ext cx="7775523" cy="923330"/>
          </a:xfrm>
          <a:prstGeom prst="rect">
            <a:avLst/>
          </a:prstGeom>
          <a:noFill/>
        </p:spPr>
        <p:txBody>
          <a:bodyPr wrap="none" rtlCol="0">
            <a:spAutoFit/>
          </a:bodyPr>
          <a:lstStyle/>
          <a:p>
            <a:r>
              <a:rPr lang="en-US" dirty="0"/>
              <a:t>MacArthur, M. "Monotony, the Churches of Poetry Reading, and Sound Studies." </a:t>
            </a:r>
            <a:endParaRPr lang="en-US" dirty="0"/>
          </a:p>
          <a:p>
            <a:r>
              <a:rPr lang="en-US" i="1" dirty="0"/>
              <a:t>PMLA</a:t>
            </a:r>
            <a:r>
              <a:rPr lang="en-US" dirty="0"/>
              <a:t>. Forthcoming 2015.</a:t>
            </a:r>
          </a:p>
          <a:p>
            <a:endParaRPr lang="en-US" dirty="0"/>
          </a:p>
        </p:txBody>
      </p:sp>
      <p:sp>
        <p:nvSpPr>
          <p:cNvPr id="7" name="Content Placeholder 2"/>
          <p:cNvSpPr txBox="1">
            <a:spLocks/>
          </p:cNvSpPr>
          <p:nvPr/>
        </p:nvSpPr>
        <p:spPr>
          <a:xfrm>
            <a:off x="1981200" y="1600201"/>
            <a:ext cx="8229600" cy="73121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p>
        </p:txBody>
      </p:sp>
    </p:spTree>
    <p:extLst>
      <p:ext uri="{BB962C8B-B14F-4D97-AF65-F5344CB8AC3E}">
        <p14:creationId xmlns:p14="http://schemas.microsoft.com/office/powerpoint/2010/main" val="2196707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9094"/>
            <a:ext cx="8229600" cy="1039091"/>
          </a:xfrm>
        </p:spPr>
        <p:txBody>
          <a:bodyPr>
            <a:normAutofit/>
          </a:bodyPr>
          <a:lstStyle/>
          <a:p>
            <a:r>
              <a:rPr lang="en-US" dirty="0" smtClean="0"/>
              <a:t>Publish</a:t>
            </a:r>
            <a:endParaRPr lang="en-US" dirty="0"/>
          </a:p>
        </p:txBody>
      </p:sp>
      <p:sp>
        <p:nvSpPr>
          <p:cNvPr id="8" name="TextBox 7"/>
          <p:cNvSpPr txBox="1"/>
          <p:nvPr/>
        </p:nvSpPr>
        <p:spPr>
          <a:xfrm>
            <a:off x="4713112" y="6119199"/>
            <a:ext cx="3018775" cy="369332"/>
          </a:xfrm>
          <a:prstGeom prst="rect">
            <a:avLst/>
          </a:prstGeom>
          <a:noFill/>
        </p:spPr>
        <p:txBody>
          <a:bodyPr wrap="none" rtlCol="0">
            <a:spAutoFit/>
          </a:bodyPr>
          <a:lstStyle/>
          <a:p>
            <a:r>
              <a:rPr lang="en-US" dirty="0"/>
              <a:t>http://</a:t>
            </a:r>
            <a:r>
              <a:rPr lang="en-US" dirty="0" err="1"/>
              <a:t>soundstudiesblog.com</a:t>
            </a:r>
            <a:r>
              <a:rPr lang="en-US" dirty="0"/>
              <a:t>/</a:t>
            </a:r>
          </a:p>
        </p:txBody>
      </p:sp>
      <p:pic>
        <p:nvPicPr>
          <p:cNvPr id="5" name="Picture 4" descr="Screen Shot 2015-05-21 at 4.49.12 PM.png"/>
          <p:cNvPicPr>
            <a:picLocks noChangeAspect="1"/>
          </p:cNvPicPr>
          <p:nvPr/>
        </p:nvPicPr>
        <p:blipFill rotWithShape="1">
          <a:blip r:embed="rId2" cstate="print">
            <a:extLst>
              <a:ext uri="{28A0092B-C50C-407E-A947-70E740481C1C}">
                <a14:useLocalDpi xmlns:a14="http://schemas.microsoft.com/office/drawing/2010/main" val="0"/>
              </a:ext>
            </a:extLst>
          </a:blip>
          <a:srcRect l="10001" t="18445" r="12083" b="4963"/>
          <a:stretch/>
        </p:blipFill>
        <p:spPr>
          <a:xfrm>
            <a:off x="2171700" y="937600"/>
            <a:ext cx="7920647" cy="4866301"/>
          </a:xfrm>
          <a:prstGeom prst="rect">
            <a:avLst/>
          </a:prstGeom>
        </p:spPr>
      </p:pic>
    </p:spTree>
    <p:extLst>
      <p:ext uri="{BB962C8B-B14F-4D97-AF65-F5344CB8AC3E}">
        <p14:creationId xmlns:p14="http://schemas.microsoft.com/office/powerpoint/2010/main" val="7229484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normAutofit fontScale="90000"/>
          </a:bodyPr>
          <a:lstStyle/>
          <a:p>
            <a:r>
              <a:rPr lang="en-US" dirty="0" smtClean="0"/>
              <a:t>Sung, Instrumental, Spoken in Folklore</a:t>
            </a:r>
            <a:endParaRPr lang="en-US" dirty="0"/>
          </a:p>
        </p:txBody>
      </p:sp>
      <p:sp>
        <p:nvSpPr>
          <p:cNvPr id="3" name="Content Placeholder 2"/>
          <p:cNvSpPr>
            <a:spLocks noGrp="1"/>
          </p:cNvSpPr>
          <p:nvPr>
            <p:ph idx="1"/>
          </p:nvPr>
        </p:nvSpPr>
        <p:spPr/>
        <p:txBody>
          <a:bodyPr>
            <a:normAutofit/>
          </a:bodyPr>
          <a:lstStyle/>
          <a:p>
            <a:r>
              <a:rPr lang="en-US" dirty="0"/>
              <a:t>folklore at </a:t>
            </a:r>
            <a:r>
              <a:rPr lang="en-US" dirty="0" smtClean="0"/>
              <a:t>Briscoe </a:t>
            </a:r>
            <a:r>
              <a:rPr lang="en-US" dirty="0"/>
              <a:t>Center for American History at UT Austin, 57 feet of tapes (reels and audiocassettes)</a:t>
            </a:r>
          </a:p>
          <a:p>
            <a:r>
              <a:rPr lang="fr-FR" dirty="0" smtClean="0"/>
              <a:t>219 </a:t>
            </a:r>
            <a:r>
              <a:rPr lang="fr-FR" dirty="0" err="1" smtClean="0"/>
              <a:t>hours</a:t>
            </a:r>
            <a:r>
              <a:rPr lang="fr-FR" dirty="0" smtClean="0"/>
              <a:t>, 455 </a:t>
            </a:r>
            <a:r>
              <a:rPr lang="fr-FR" dirty="0"/>
              <a:t>files; </a:t>
            </a:r>
            <a:endParaRPr lang="fr-FR" dirty="0" smtClean="0"/>
          </a:p>
          <a:p>
            <a:r>
              <a:rPr lang="en-US" dirty="0" smtClean="0"/>
              <a:t>4,000 two-second windows tagged for: </a:t>
            </a:r>
          </a:p>
          <a:p>
            <a:pPr lvl="1"/>
            <a:r>
              <a:rPr lang="en-US" dirty="0" smtClean="0"/>
              <a:t>Instrument </a:t>
            </a:r>
          </a:p>
          <a:p>
            <a:pPr lvl="1"/>
            <a:r>
              <a:rPr lang="en-US" dirty="0" smtClean="0"/>
              <a:t>Spoken </a:t>
            </a:r>
          </a:p>
          <a:p>
            <a:pPr lvl="1"/>
            <a:r>
              <a:rPr lang="en-US" dirty="0"/>
              <a:t>S</a:t>
            </a:r>
            <a:r>
              <a:rPr lang="en-US" dirty="0" smtClean="0"/>
              <a:t>ung</a:t>
            </a:r>
            <a:endParaRPr lang="en-US" dirty="0"/>
          </a:p>
        </p:txBody>
      </p:sp>
    </p:spTree>
    <p:extLst>
      <p:ext uri="{BB962C8B-B14F-4D97-AF65-F5344CB8AC3E}">
        <p14:creationId xmlns:p14="http://schemas.microsoft.com/office/powerpoint/2010/main" val="1985897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Three models: Sung, Instrumental, Spoken</a:t>
            </a:r>
            <a:endParaRPr lang="en-US" dirty="0"/>
          </a:p>
        </p:txBody>
      </p:sp>
      <p:pic>
        <p:nvPicPr>
          <p:cNvPr id="4" name="Picture 3" descr="Screen Shot 2015-05-21 at 4.39.02 PM.png"/>
          <p:cNvPicPr>
            <a:picLocks noChangeAspect="1"/>
          </p:cNvPicPr>
          <p:nvPr/>
        </p:nvPicPr>
        <p:blipFill rotWithShape="1">
          <a:blip r:embed="rId2" cstate="print">
            <a:extLst>
              <a:ext uri="{28A0092B-C50C-407E-A947-70E740481C1C}">
                <a14:useLocalDpi xmlns:a14="http://schemas.microsoft.com/office/drawing/2010/main" val="0"/>
              </a:ext>
            </a:extLst>
          </a:blip>
          <a:srcRect t="14805" r="36111" b="4889"/>
          <a:stretch/>
        </p:blipFill>
        <p:spPr>
          <a:xfrm>
            <a:off x="3136900" y="1417638"/>
            <a:ext cx="5842000" cy="4589462"/>
          </a:xfrm>
          <a:prstGeom prst="rect">
            <a:avLst/>
          </a:prstGeom>
        </p:spPr>
      </p:pic>
    </p:spTree>
    <p:extLst>
      <p:ext uri="{BB962C8B-B14F-4D97-AF65-F5344CB8AC3E}">
        <p14:creationId xmlns:p14="http://schemas.microsoft.com/office/powerpoint/2010/main" val="2736321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Berssenbrugge-Mei-mei_Complete-Reading_Line-Reading-Series_11-30-04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t="1719" r="5000" b="1649"/>
          <a:stretch/>
        </p:blipFill>
        <p:spPr>
          <a:xfrm>
            <a:off x="1981200" y="215900"/>
            <a:ext cx="8229600" cy="6426200"/>
          </a:xfrm>
          <a:prstGeom prst="rect">
            <a:avLst/>
          </a:prstGeom>
        </p:spPr>
      </p:pic>
    </p:spTree>
    <p:extLst>
      <p:ext uri="{BB962C8B-B14F-4D97-AF65-F5344CB8AC3E}">
        <p14:creationId xmlns:p14="http://schemas.microsoft.com/office/powerpoint/2010/main" val="411735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pic>
        <p:nvPicPr>
          <p:cNvPr id="6" name="Picture 5" descr="Rplot0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9800" y="630631"/>
            <a:ext cx="7683500" cy="5495532"/>
          </a:xfrm>
          <a:prstGeom prst="rect">
            <a:avLst/>
          </a:prstGeom>
        </p:spPr>
      </p:pic>
      <p:sp>
        <p:nvSpPr>
          <p:cNvPr id="5" name="TextBox 4"/>
          <p:cNvSpPr txBox="1"/>
          <p:nvPr/>
        </p:nvSpPr>
        <p:spPr>
          <a:xfrm>
            <a:off x="2476500" y="6241534"/>
            <a:ext cx="7226658" cy="584776"/>
          </a:xfrm>
          <a:prstGeom prst="rect">
            <a:avLst/>
          </a:prstGeom>
          <a:noFill/>
        </p:spPr>
        <p:txBody>
          <a:bodyPr wrap="none" rtlCol="0">
            <a:spAutoFit/>
          </a:bodyPr>
          <a:lstStyle/>
          <a:p>
            <a:r>
              <a:rPr lang="en-US" sz="3200" dirty="0"/>
              <a:t>55 John Alan Lomax recordings 1926-1941</a:t>
            </a:r>
            <a:endParaRPr lang="en-US" sz="3200" dirty="0"/>
          </a:p>
        </p:txBody>
      </p:sp>
      <p:sp>
        <p:nvSpPr>
          <p:cNvPr id="4" name="Content Placeholder 3"/>
          <p:cNvSpPr>
            <a:spLocks noGrp="1"/>
          </p:cNvSpPr>
          <p:nvPr>
            <p:ph idx="1"/>
          </p:nvPr>
        </p:nvSpPr>
        <p:spPr/>
        <p:txBody>
          <a:bodyPr/>
          <a:lstStyle/>
          <a:p>
            <a:pPr marL="0" indent="0">
              <a:buNone/>
            </a:pPr>
            <a:endParaRPr lang="en-US"/>
          </a:p>
        </p:txBody>
      </p:sp>
    </p:spTree>
    <p:extLst>
      <p:ext uri="{BB962C8B-B14F-4D97-AF65-F5344CB8AC3E}">
        <p14:creationId xmlns:p14="http://schemas.microsoft.com/office/powerpoint/2010/main" val="1484296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3822106" y="6119199"/>
            <a:ext cx="4662792" cy="369332"/>
          </a:xfrm>
          <a:prstGeom prst="rect">
            <a:avLst/>
          </a:prstGeom>
          <a:noFill/>
        </p:spPr>
        <p:txBody>
          <a:bodyPr wrap="none" rtlCol="0">
            <a:spAutoFit/>
          </a:bodyPr>
          <a:lstStyle/>
          <a:p>
            <a:r>
              <a:rPr lang="en-US" dirty="0"/>
              <a:t>Blue = sung; green = spoken; red = instrumental</a:t>
            </a:r>
            <a:endParaRPr lang="en-US" dirty="0"/>
          </a:p>
        </p:txBody>
      </p:sp>
      <p:pic>
        <p:nvPicPr>
          <p:cNvPr id="2" name="Picture 1" descr="Rplot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52400"/>
            <a:ext cx="9144000" cy="6542532"/>
          </a:xfrm>
          <a:prstGeom prst="rect">
            <a:avLst/>
          </a:prstGeom>
        </p:spPr>
      </p:pic>
      <p:sp>
        <p:nvSpPr>
          <p:cNvPr id="3" name="Rectangle 2"/>
          <p:cNvSpPr/>
          <p:nvPr/>
        </p:nvSpPr>
        <p:spPr>
          <a:xfrm>
            <a:off x="5181600" y="5114899"/>
            <a:ext cx="1765300" cy="143713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421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02-24 at 9.00.06 AM.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870" t="20324" b="6003"/>
          <a:stretch/>
        </p:blipFill>
        <p:spPr>
          <a:xfrm>
            <a:off x="1625292" y="1181101"/>
            <a:ext cx="9030306" cy="4513263"/>
          </a:xfrm>
        </p:spPr>
      </p:pic>
    </p:spTree>
    <p:extLst>
      <p:ext uri="{BB962C8B-B14F-4D97-AF65-F5344CB8AC3E}">
        <p14:creationId xmlns:p14="http://schemas.microsoft.com/office/powerpoint/2010/main" val="649584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02-24 at 9.02.35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716" t="20077" r="13580" b="6003"/>
          <a:stretch/>
        </p:blipFill>
        <p:spPr>
          <a:xfrm>
            <a:off x="1570135" y="711201"/>
            <a:ext cx="9103399" cy="5343785"/>
          </a:xfrm>
        </p:spPr>
      </p:pic>
    </p:spTree>
    <p:extLst>
      <p:ext uri="{BB962C8B-B14F-4D97-AF65-F5344CB8AC3E}">
        <p14:creationId xmlns:p14="http://schemas.microsoft.com/office/powerpoint/2010/main" val="4084096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5-02-24 at 8.57.09 AM.pn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7561" t="19583" b="6003"/>
          <a:stretch/>
        </p:blipFill>
        <p:spPr>
          <a:xfrm>
            <a:off x="1605500" y="1320800"/>
            <a:ext cx="8960900" cy="4508500"/>
          </a:xfrm>
        </p:spPr>
      </p:pic>
    </p:spTree>
    <p:extLst>
      <p:ext uri="{BB962C8B-B14F-4D97-AF65-F5344CB8AC3E}">
        <p14:creationId xmlns:p14="http://schemas.microsoft.com/office/powerpoint/2010/main" val="2713258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6" name="Agg.4.30.15.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571500"/>
            <a:ext cx="9144000" cy="5715000"/>
          </a:xfrm>
          <a:prstGeom prst="rect">
            <a:avLst/>
          </a:prstGeom>
        </p:spPr>
      </p:pic>
    </p:spTree>
    <p:extLst>
      <p:ext uri="{BB962C8B-B14F-4D97-AF65-F5344CB8AC3E}">
        <p14:creationId xmlns:p14="http://schemas.microsoft.com/office/powerpoint/2010/main" val="3085456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0">
                <p:cTn id="7"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5" name="TextBox 4"/>
          <p:cNvSpPr txBox="1"/>
          <p:nvPr/>
        </p:nvSpPr>
        <p:spPr>
          <a:xfrm>
            <a:off x="4910169" y="5967799"/>
            <a:ext cx="2034594" cy="369332"/>
          </a:xfrm>
          <a:prstGeom prst="rect">
            <a:avLst/>
          </a:prstGeom>
          <a:noFill/>
        </p:spPr>
        <p:txBody>
          <a:bodyPr wrap="none" rtlCol="0">
            <a:spAutoFit/>
          </a:bodyPr>
          <a:lstStyle/>
          <a:p>
            <a:r>
              <a:rPr lang="en-US" dirty="0"/>
              <a:t>Very Long Applause</a:t>
            </a:r>
            <a:endParaRPr lang="en-US" dirty="0"/>
          </a:p>
        </p:txBody>
      </p:sp>
      <p:pic>
        <p:nvPicPr>
          <p:cNvPr id="9" name="Picture 8" descr="Bernheimer-Alan_Complete_Segue-Series-Bowery_NYC_2-12-09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t="1909" r="5000" b="1459"/>
          <a:stretch/>
        </p:blipFill>
        <p:spPr>
          <a:xfrm>
            <a:off x="1981200" y="228600"/>
            <a:ext cx="8229600" cy="6426200"/>
          </a:xfrm>
          <a:prstGeom prst="rect">
            <a:avLst/>
          </a:prstGeom>
        </p:spPr>
      </p:pic>
    </p:spTree>
    <p:extLst>
      <p:ext uri="{BB962C8B-B14F-4D97-AF65-F5344CB8AC3E}">
        <p14:creationId xmlns:p14="http://schemas.microsoft.com/office/powerpoint/2010/main" val="320592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5" name="Picture 4" descr="Goldman-Judith_Segue_NY_5-12-01_ggplot.png"/>
          <p:cNvPicPr>
            <a:picLocks noChangeAspect="1"/>
          </p:cNvPicPr>
          <p:nvPr/>
        </p:nvPicPr>
        <p:blipFill rotWithShape="1">
          <a:blip r:embed="rId2" cstate="print">
            <a:extLst>
              <a:ext uri="{28A0092B-C50C-407E-A947-70E740481C1C}">
                <a14:useLocalDpi xmlns:a14="http://schemas.microsoft.com/office/drawing/2010/main" val="0"/>
              </a:ext>
            </a:extLst>
          </a:blip>
          <a:srcRect l="4027" t="1719" r="5000" b="1840"/>
          <a:stretch/>
        </p:blipFill>
        <p:spPr>
          <a:xfrm>
            <a:off x="1892300" y="215900"/>
            <a:ext cx="8318500" cy="6413500"/>
          </a:xfrm>
          <a:prstGeom prst="rect">
            <a:avLst/>
          </a:prstGeom>
        </p:spPr>
      </p:pic>
    </p:spTree>
    <p:extLst>
      <p:ext uri="{BB962C8B-B14F-4D97-AF65-F5344CB8AC3E}">
        <p14:creationId xmlns:p14="http://schemas.microsoft.com/office/powerpoint/2010/main" val="905515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6594"/>
            <a:ext cx="8229600" cy="1039091"/>
          </a:xfrm>
        </p:spPr>
        <p:txBody>
          <a:bodyPr/>
          <a:lstStyle/>
          <a:p>
            <a:r>
              <a:rPr lang="en-US" dirty="0" smtClean="0"/>
              <a:t>Applause in </a:t>
            </a:r>
            <a:r>
              <a:rPr lang="en-US" dirty="0" err="1" smtClean="0"/>
              <a:t>PennSound</a:t>
            </a:r>
            <a:endParaRPr lang="en-US" dirty="0"/>
          </a:p>
        </p:txBody>
      </p:sp>
      <p:sp>
        <p:nvSpPr>
          <p:cNvPr id="3" name="Content Placeholder 2"/>
          <p:cNvSpPr>
            <a:spLocks noGrp="1"/>
          </p:cNvSpPr>
          <p:nvPr>
            <p:ph idx="1"/>
          </p:nvPr>
        </p:nvSpPr>
        <p:spPr/>
        <p:txBody>
          <a:bodyPr>
            <a:normAutofit/>
          </a:bodyPr>
          <a:lstStyle/>
          <a:p>
            <a:r>
              <a:rPr lang="en-US" dirty="0" smtClean="0"/>
              <a:t>Picture of time slices</a:t>
            </a:r>
            <a:endParaRPr lang="en-US" dirty="0"/>
          </a:p>
        </p:txBody>
      </p:sp>
      <p:pic>
        <p:nvPicPr>
          <p:cNvPr id="6" name="Picture 5" descr="Elrick-Laura_Segue-BPC_3-31-12_ggplot.png"/>
          <p:cNvPicPr>
            <a:picLocks noChangeAspect="1"/>
          </p:cNvPicPr>
          <p:nvPr/>
        </p:nvPicPr>
        <p:blipFill rotWithShape="1">
          <a:blip r:embed="rId2" cstate="print">
            <a:extLst>
              <a:ext uri="{28A0092B-C50C-407E-A947-70E740481C1C}">
                <a14:useLocalDpi xmlns:a14="http://schemas.microsoft.com/office/drawing/2010/main" val="0"/>
              </a:ext>
            </a:extLst>
          </a:blip>
          <a:srcRect l="5000" t="1719" r="5000" b="1840"/>
          <a:stretch/>
        </p:blipFill>
        <p:spPr>
          <a:xfrm>
            <a:off x="1981200" y="215900"/>
            <a:ext cx="8229600" cy="6413500"/>
          </a:xfrm>
          <a:prstGeom prst="rect">
            <a:avLst/>
          </a:prstGeom>
        </p:spPr>
      </p:pic>
    </p:spTree>
    <p:extLst>
      <p:ext uri="{BB962C8B-B14F-4D97-AF65-F5344CB8AC3E}">
        <p14:creationId xmlns:p14="http://schemas.microsoft.com/office/powerpoint/2010/main" val="4037301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1950</Words>
  <Application>Microsoft Office PowerPoint</Application>
  <PresentationFormat>Widescreen</PresentationFormat>
  <Paragraphs>197</Paragraphs>
  <Slides>65</Slides>
  <Notes>9</Notes>
  <HiddenSlides>15</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Office Theme</vt:lpstr>
      <vt:lpstr>Applause in PennSound</vt:lpstr>
      <vt:lpstr>Applause in PennSound</vt:lpstr>
      <vt:lpstr>Applause in PennSound</vt:lpstr>
      <vt:lpstr>Applause in PennSound</vt:lpstr>
      <vt:lpstr> Why Applause in PennSound?</vt:lpstr>
      <vt:lpstr>Applause in PennSound</vt:lpstr>
      <vt:lpstr>Applause in PennSound</vt:lpstr>
      <vt:lpstr>Applause in PennSound</vt:lpstr>
      <vt:lpstr>Applause in PennSound</vt:lpstr>
      <vt:lpstr>Applause in PennSound</vt:lpstr>
      <vt:lpstr> Why Applause in PennSound?</vt:lpstr>
      <vt:lpstr> Why Applause in PennSound?</vt:lpstr>
      <vt:lpstr>Applause in PennSound</vt:lpstr>
      <vt:lpstr>Applause in PennSound</vt:lpstr>
      <vt:lpstr>Applause in PennSound</vt:lpstr>
      <vt:lpstr> Why Applause in PennSound?</vt:lpstr>
      <vt:lpstr>Applause in PennSound</vt:lpstr>
      <vt:lpstr>PowerPoint Presentation</vt:lpstr>
      <vt:lpstr> Why Applause in PennSound?</vt:lpstr>
      <vt:lpstr>Applause in PennSound</vt:lpstr>
      <vt:lpstr> Why Applause in PennSound?</vt:lpstr>
      <vt:lpstr>Applause in PennSound</vt:lpstr>
      <vt:lpstr>Applause in PennSound</vt:lpstr>
      <vt:lpstr>Applause in PennSound</vt:lpstr>
      <vt:lpstr> Wait!</vt:lpstr>
      <vt:lpstr>Applause in PennSound</vt:lpstr>
      <vt:lpstr>Applause in PennSound</vt:lpstr>
      <vt:lpstr>Applause in PennSound</vt:lpstr>
      <vt:lpstr>Applause in PennSound</vt:lpstr>
      <vt:lpstr> What we thought might be interesting to know:</vt:lpstr>
      <vt:lpstr>PowerPoint Presentation</vt:lpstr>
      <vt:lpstr>PowerPoint Presentation</vt:lpstr>
      <vt:lpstr>PowerPoint Presentation</vt:lpstr>
      <vt:lpstr>PowerPoint Presentation</vt:lpstr>
      <vt:lpstr>PowerPoint Presentation</vt:lpstr>
      <vt:lpstr> But are these good questions for cultural analysis? </vt:lpstr>
      <vt:lpstr>Problems</vt:lpstr>
      <vt:lpstr>So, why are performances interesting to scholars?</vt:lpstr>
      <vt:lpstr>Reading Series: Why?</vt:lpstr>
      <vt:lpstr>Reading Series: Why?</vt:lpstr>
      <vt:lpstr>Applause and reading series</vt:lpstr>
      <vt:lpstr>Reading Series: Results</vt:lpstr>
      <vt:lpstr>PowerPoint Presentation</vt:lpstr>
      <vt:lpstr>PowerPoint Presentation</vt:lpstr>
      <vt:lpstr>1. The Line (NYC): 2000 and 2004</vt:lpstr>
      <vt:lpstr>2. Chapter &amp; Verse (Philadelphia): 2008-2012</vt:lpstr>
      <vt:lpstr>3. Segue Bowery Poetry Club (NYC): 2002-2012</vt:lpstr>
      <vt:lpstr>4. Belladonna (NYC) 1999-today</vt:lpstr>
      <vt:lpstr>PowerPoint Presentation</vt:lpstr>
      <vt:lpstr>PowerPoint Presentation</vt:lpstr>
      <vt:lpstr>PowerPoint Presentation</vt:lpstr>
      <vt:lpstr>Using ARLO to read Sound</vt:lpstr>
      <vt:lpstr>PowerPoint Presentation</vt:lpstr>
      <vt:lpstr>Using ARLO to read Sound</vt:lpstr>
      <vt:lpstr>Using ARLO to read Sound</vt:lpstr>
      <vt:lpstr>Using ARLO to read Sound</vt:lpstr>
      <vt:lpstr>Publish</vt:lpstr>
      <vt:lpstr>Sung, Instrumental, Spoken in Folklore</vt:lpstr>
      <vt:lpstr>Three models: Sung, Instrumental, Spoken</vt:lpstr>
      <vt:lpstr>Applause in PennSound</vt:lpstr>
      <vt:lpstr>PowerPoint Presentation</vt:lpstr>
      <vt:lpstr>PowerPoint Presentation</vt:lpstr>
      <vt:lpstr>PowerPoint Presentation</vt:lpstr>
      <vt:lpstr>PowerPoint Presentation</vt:lpstr>
      <vt:lpstr>Applause in PennSound</vt:lpstr>
    </vt:vector>
  </TitlesOfParts>
  <Company>UT School of Information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Applause in PennSound</dc:title>
  <dc:creator>Stephen McLaughlin</dc:creator>
  <cp:lastModifiedBy>Stephen McLaughlin</cp:lastModifiedBy>
  <cp:revision>1</cp:revision>
  <dcterms:created xsi:type="dcterms:W3CDTF">2018-01-18T15:28:21Z</dcterms:created>
  <dcterms:modified xsi:type="dcterms:W3CDTF">2018-01-18T15:28:44Z</dcterms:modified>
</cp:coreProperties>
</file>